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04" r:id="rId2"/>
    <p:sldId id="298" r:id="rId3"/>
    <p:sldId id="299" r:id="rId4"/>
    <p:sldId id="300" r:id="rId5"/>
    <p:sldId id="301" r:id="rId6"/>
    <p:sldId id="302" r:id="rId7"/>
    <p:sldId id="303" r:id="rId8"/>
    <p:sldId id="305" r:id="rId9"/>
  </p:sldIdLst>
  <p:sldSz cx="7562850" cy="10691813"/>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C4" initials="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425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95863" autoAdjust="0"/>
  </p:normalViewPr>
  <p:slideViewPr>
    <p:cSldViewPr snapToGrid="0">
      <p:cViewPr>
        <p:scale>
          <a:sx n="100" d="100"/>
          <a:sy n="100" d="100"/>
        </p:scale>
        <p:origin x="1214" y="-2731"/>
      </p:cViewPr>
      <p:guideLst>
        <p:guide orient="horz" pos="3367"/>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6EDE539E-E49D-4839-A0E6-9008919E46B5}" type="datetimeFigureOut">
              <a:rPr lang="en-US" smtClean="0"/>
              <a:t>1/21/2025</a:t>
            </a:fld>
            <a:endParaRPr lang="en-US"/>
          </a:p>
        </p:txBody>
      </p:sp>
      <p:sp>
        <p:nvSpPr>
          <p:cNvPr id="4" name="幻灯片图像占位符 3"/>
          <p:cNvSpPr>
            <a:spLocks noGrp="1" noRot="1" noChangeAspect="1"/>
          </p:cNvSpPr>
          <p:nvPr>
            <p:ph type="sldImg" idx="2"/>
          </p:nvPr>
        </p:nvSpPr>
        <p:spPr>
          <a:xfrm>
            <a:off x="2241550" y="1243013"/>
            <a:ext cx="23749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DEB996BA-C8C4-4CD8-95A4-FF2895D62AD2}" type="slidenum">
              <a:rPr lang="en-US" smtClean="0"/>
              <a:t>‹#›</a:t>
            </a:fld>
            <a:endParaRPr lang="en-US"/>
          </a:p>
        </p:txBody>
      </p:sp>
    </p:spTree>
    <p:extLst>
      <p:ext uri="{BB962C8B-B14F-4D97-AF65-F5344CB8AC3E}">
        <p14:creationId xmlns:p14="http://schemas.microsoft.com/office/powerpoint/2010/main" val="34270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1</a:t>
            </a:fld>
            <a:endParaRPr lang="en-US"/>
          </a:p>
        </p:txBody>
      </p:sp>
    </p:spTree>
    <p:extLst>
      <p:ext uri="{BB962C8B-B14F-4D97-AF65-F5344CB8AC3E}">
        <p14:creationId xmlns:p14="http://schemas.microsoft.com/office/powerpoint/2010/main" val="298583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2</a:t>
            </a:fld>
            <a:endParaRPr lang="en-US"/>
          </a:p>
        </p:txBody>
      </p:sp>
    </p:spTree>
    <p:extLst>
      <p:ext uri="{BB962C8B-B14F-4D97-AF65-F5344CB8AC3E}">
        <p14:creationId xmlns:p14="http://schemas.microsoft.com/office/powerpoint/2010/main" val="298583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3</a:t>
            </a:fld>
            <a:endParaRPr lang="en-US"/>
          </a:p>
        </p:txBody>
      </p:sp>
    </p:spTree>
    <p:extLst>
      <p:ext uri="{BB962C8B-B14F-4D97-AF65-F5344CB8AC3E}">
        <p14:creationId xmlns:p14="http://schemas.microsoft.com/office/powerpoint/2010/main" val="298583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4</a:t>
            </a:fld>
            <a:endParaRPr lang="en-US"/>
          </a:p>
        </p:txBody>
      </p:sp>
    </p:spTree>
    <p:extLst>
      <p:ext uri="{BB962C8B-B14F-4D97-AF65-F5344CB8AC3E}">
        <p14:creationId xmlns:p14="http://schemas.microsoft.com/office/powerpoint/2010/main" val="298583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5</a:t>
            </a:fld>
            <a:endParaRPr lang="en-US"/>
          </a:p>
        </p:txBody>
      </p:sp>
    </p:spTree>
    <p:extLst>
      <p:ext uri="{BB962C8B-B14F-4D97-AF65-F5344CB8AC3E}">
        <p14:creationId xmlns:p14="http://schemas.microsoft.com/office/powerpoint/2010/main" val="298583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6</a:t>
            </a:fld>
            <a:endParaRPr lang="en-US"/>
          </a:p>
        </p:txBody>
      </p:sp>
    </p:spTree>
    <p:extLst>
      <p:ext uri="{BB962C8B-B14F-4D97-AF65-F5344CB8AC3E}">
        <p14:creationId xmlns:p14="http://schemas.microsoft.com/office/powerpoint/2010/main" val="298583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7</a:t>
            </a:fld>
            <a:endParaRPr lang="en-US"/>
          </a:p>
        </p:txBody>
      </p:sp>
    </p:spTree>
    <p:extLst>
      <p:ext uri="{BB962C8B-B14F-4D97-AF65-F5344CB8AC3E}">
        <p14:creationId xmlns:p14="http://schemas.microsoft.com/office/powerpoint/2010/main" val="298583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B996BA-C8C4-4CD8-95A4-FF2895D62AD2}" type="slidenum">
              <a:rPr lang="en-US" smtClean="0"/>
              <a:t>8</a:t>
            </a:fld>
            <a:endParaRPr lang="en-US"/>
          </a:p>
        </p:txBody>
      </p:sp>
    </p:spTree>
    <p:extLst>
      <p:ext uri="{BB962C8B-B14F-4D97-AF65-F5344CB8AC3E}">
        <p14:creationId xmlns:p14="http://schemas.microsoft.com/office/powerpoint/2010/main" val="298583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nternational.swufe.edu.cn/English/Campus_Life_and_Services.htm" TargetMode="External"/><Relationship Id="rId3" Type="http://schemas.openxmlformats.org/officeDocument/2006/relationships/hyperlink" Target="mailto:chengjuan@swufe.edu.cn" TargetMode="External"/><Relationship Id="rId7" Type="http://schemas.openxmlformats.org/officeDocument/2006/relationships/hyperlink" Target="https://riem.swufe.edu.cn/international.htm" TargetMode="External"/><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swufe.edu.cn/" TargetMode="External"/><Relationship Id="rId11" Type="http://schemas.openxmlformats.org/officeDocument/2006/relationships/hyperlink" Target="https://www.gochengdu.cn/en" TargetMode="External"/><Relationship Id="rId5" Type="http://schemas.openxmlformats.org/officeDocument/2006/relationships/hyperlink" Target="mailto:niqian@swufe.edu.cn" TargetMode="External"/><Relationship Id="rId10" Type="http://schemas.openxmlformats.org/officeDocument/2006/relationships/hyperlink" Target="http://www.chengdu.gov.cn/english/" TargetMode="External"/><Relationship Id="rId4" Type="http://schemas.openxmlformats.org/officeDocument/2006/relationships/hyperlink" Target="mailto:Juangheng2016@qq.com" TargetMode="External"/><Relationship Id="rId9" Type="http://schemas.openxmlformats.org/officeDocument/2006/relationships/hyperlink" Target="https://swufe.17gz.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mailto:juancheng2016@qq.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ufe.17gz.org/" TargetMode="External"/><Relationship Id="rId4" Type="http://schemas.openxmlformats.org/officeDocument/2006/relationships/hyperlink" Target="mailto:chengjuan@swufe.edu.c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weather-forecast.com/locations/Chengdu/forecasts/latest" TargetMode="External"/><Relationship Id="rId4" Type="http://schemas.openxmlformats.org/officeDocument/2006/relationships/hyperlink" Target="https://www.travelchinaguide.com/cityguides/sichuan/chengdu/subway-map.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chengduapartment.com/" TargetMode="External"/><Relationship Id="rId5" Type="http://schemas.openxmlformats.org/officeDocument/2006/relationships/hyperlink" Target="https://cd.zu.fang.com/house-a0939/" TargetMode="External"/><Relationship Id="rId4" Type="http://schemas.openxmlformats.org/officeDocument/2006/relationships/hyperlink" Target="http://cd.lianjia.com/zufang/wenjiangdaxueche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826918" y="4488181"/>
            <a:ext cx="2604134" cy="486849"/>
          </a:xfrm>
          <a:prstGeom prst="rect">
            <a:avLst/>
          </a:prstGeom>
          <a:noFill/>
        </p:spPr>
        <p:txBody>
          <a:bodyPr lIns="0" tIns="0" rIns="0" bIns="0">
            <a:noAutofit/>
          </a:bodyPr>
          <a:lstStyle/>
          <a:p>
            <a:pPr indent="0">
              <a:lnSpc>
                <a:spcPts val="1392"/>
              </a:lnSpc>
              <a:spcBef>
                <a:spcPts val="1120"/>
              </a:spcBef>
            </a:pPr>
            <a:endParaRPr lang="en-US" sz="1050" dirty="0">
              <a:latin typeface="Arial"/>
            </a:endParaRPr>
          </a:p>
        </p:txBody>
      </p:sp>
      <p:graphicFrame>
        <p:nvGraphicFramePr>
          <p:cNvPr id="3" name="表格 2"/>
          <p:cNvGraphicFramePr>
            <a:graphicFrameLocks noGrp="1"/>
          </p:cNvGraphicFramePr>
          <p:nvPr>
            <p:extLst>
              <p:ext uri="{D42A27DB-BD31-4B8C-83A1-F6EECF244321}">
                <p14:modId xmlns:p14="http://schemas.microsoft.com/office/powerpoint/2010/main" val="2658638780"/>
              </p:ext>
            </p:extLst>
          </p:nvPr>
        </p:nvGraphicFramePr>
        <p:xfrm>
          <a:off x="809624" y="1816698"/>
          <a:ext cx="6017294" cy="8068176"/>
        </p:xfrm>
        <a:graphic>
          <a:graphicData uri="http://schemas.openxmlformats.org/drawingml/2006/table">
            <a:tbl>
              <a:tblPr firstRow="1" bandRow="1">
                <a:tableStyleId>{5C22544A-7EE6-4342-B048-85BDC9FD1C3A}</a:tableStyleId>
              </a:tblPr>
              <a:tblGrid>
                <a:gridCol w="6017294">
                  <a:extLst>
                    <a:ext uri="{9D8B030D-6E8A-4147-A177-3AD203B41FA5}">
                      <a16:colId xmlns:a16="http://schemas.microsoft.com/office/drawing/2014/main" val="20000"/>
                    </a:ext>
                  </a:extLst>
                </a:gridCol>
              </a:tblGrid>
              <a:tr h="8068176">
                <a:tc>
                  <a:txBody>
                    <a:bodyPr/>
                    <a:lstStyle/>
                    <a:p>
                      <a:pPr algn="ctr"/>
                      <a:r>
                        <a:rPr lang="en-US" altLang="zh-CN" sz="16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Southwestern University of Finance and Economics</a:t>
                      </a:r>
                      <a:endParaRPr lang="zh-CN" altLang="zh-CN" sz="16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Research Institute of Economics and Management</a:t>
                      </a:r>
                      <a:endParaRPr lang="zh-CN" altLang="zh-CN" sz="16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Factsheet: Study Abroad &amp; Exchange</a:t>
                      </a:r>
                      <a:endParaRPr lang="zh-CN" altLang="zh-CN" sz="16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altLang="zh-CN" sz="1600" b="1"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2025-2026</a:t>
                      </a:r>
                      <a:endParaRPr lang="zh-CN" altLang="zh-CN" sz="16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altLang="zh-CN" sz="1200" dirty="0">
                        <a:solidFill>
                          <a:schemeClr val="tx1"/>
                        </a:solidFill>
                      </a:endParaRPr>
                    </a:p>
                    <a:p>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 </a:t>
                      </a:r>
                      <a:endParaRPr lang="zh-CN"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 </a:t>
                      </a:r>
                      <a:endParaRPr lang="zh-CN"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 </a:t>
                      </a:r>
                      <a:endParaRPr lang="zh-CN"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 </a:t>
                      </a:r>
                      <a:endParaRPr lang="zh-CN" altLang="zh-CN" sz="1200" b="1" kern="1200" dirty="0">
                        <a:solidFill>
                          <a:schemeClr val="tx1"/>
                        </a:solidFill>
                        <a:effectLst/>
                        <a:latin typeface="+mn-lt"/>
                        <a:ea typeface="+mn-ea"/>
                        <a:cs typeface="+mn-cs"/>
                      </a:endParaRPr>
                    </a:p>
                    <a:p>
                      <a:endParaRPr lang="zh-CN" altLang="en-US" sz="1200" dirty="0"/>
                    </a:p>
                  </a:txBody>
                  <a:tcPr>
                    <a:noFill/>
                  </a:tcPr>
                </a:tc>
                <a:extLst>
                  <a:ext uri="{0D108BD9-81ED-4DB2-BD59-A6C34878D82A}">
                    <a16:rowId xmlns:a16="http://schemas.microsoft.com/office/drawing/2014/main" val="10000"/>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859299510"/>
              </p:ext>
            </p:extLst>
          </p:nvPr>
        </p:nvGraphicFramePr>
        <p:xfrm>
          <a:off x="920750" y="2950308"/>
          <a:ext cx="5778500" cy="1711859"/>
        </p:xfrm>
        <a:graphic>
          <a:graphicData uri="http://schemas.openxmlformats.org/drawingml/2006/table">
            <a:tbl>
              <a:tblPr firstRow="1" bandRow="1">
                <a:tableStyleId>{5C22544A-7EE6-4342-B048-85BDC9FD1C3A}</a:tableStyleId>
              </a:tblPr>
              <a:tblGrid>
                <a:gridCol w="1071848">
                  <a:extLst>
                    <a:ext uri="{9D8B030D-6E8A-4147-A177-3AD203B41FA5}">
                      <a16:colId xmlns:a16="http://schemas.microsoft.com/office/drawing/2014/main" val="20000"/>
                    </a:ext>
                  </a:extLst>
                </a:gridCol>
                <a:gridCol w="2464758">
                  <a:extLst>
                    <a:ext uri="{9D8B030D-6E8A-4147-A177-3AD203B41FA5}">
                      <a16:colId xmlns:a16="http://schemas.microsoft.com/office/drawing/2014/main" val="20001"/>
                    </a:ext>
                  </a:extLst>
                </a:gridCol>
                <a:gridCol w="2241894">
                  <a:extLst>
                    <a:ext uri="{9D8B030D-6E8A-4147-A177-3AD203B41FA5}">
                      <a16:colId xmlns:a16="http://schemas.microsoft.com/office/drawing/2014/main" val="20002"/>
                    </a:ext>
                  </a:extLst>
                </a:gridCol>
              </a:tblGrid>
              <a:tr h="26497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Contact Information for incoming exchange students</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0000"/>
                  </a:ext>
                </a:extLst>
              </a:tr>
              <a:tr h="295652">
                <a:tc>
                  <a:txBody>
                    <a:bodyPr/>
                    <a:lstStyle/>
                    <a:p>
                      <a:endParaRPr lang="zh-CN" altLang="en-US"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Inbound</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r>
                        <a:rPr lang="en-US" altLang="zh-CN" sz="1200" b="0" dirty="0">
                          <a:latin typeface="Times New Roman" panose="02020603050405020304" pitchFamily="18" charset="0"/>
                          <a:cs typeface="Times New Roman" panose="02020603050405020304" pitchFamily="18" charset="0"/>
                        </a:rPr>
                        <a:t>Outbound</a:t>
                      </a:r>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84229045"/>
                  </a:ext>
                </a:extLst>
              </a:tr>
              <a:tr h="295652">
                <a:tc>
                  <a:txBody>
                    <a:bodyPr/>
                    <a:lstStyle/>
                    <a:p>
                      <a:r>
                        <a:rPr lang="en-US" altLang="zh-CN" sz="1200" b="0" baseline="0" dirty="0">
                          <a:latin typeface="Times New Roman" panose="02020603050405020304" pitchFamily="18" charset="0"/>
                          <a:cs typeface="Times New Roman" panose="02020603050405020304" pitchFamily="18" charset="0"/>
                        </a:rPr>
                        <a:t>Name</a:t>
                      </a:r>
                      <a:endParaRPr lang="zh-CN" altLang="en-US"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Ms. Juan Cheng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r>
                        <a:rPr lang="en-US" altLang="zh-CN" sz="1200" b="0" dirty="0">
                          <a:latin typeface="Times New Roman" panose="02020603050405020304" pitchFamily="18" charset="0"/>
                          <a:cs typeface="Times New Roman" panose="02020603050405020304" pitchFamily="18" charset="0"/>
                        </a:rPr>
                        <a:t>Ms. Qian Ni</a:t>
                      </a:r>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59985">
                <a:tc>
                  <a:txBody>
                    <a:bodyPr/>
                    <a:lstStyle/>
                    <a:p>
                      <a:r>
                        <a:rPr lang="en-US" altLang="zh-CN" sz="1200" b="0" dirty="0">
                          <a:latin typeface="Times New Roman" panose="02020603050405020304" pitchFamily="18" charset="0"/>
                          <a:cs typeface="Times New Roman" panose="02020603050405020304" pitchFamily="18" charset="0"/>
                        </a:rPr>
                        <a:t>Email</a:t>
                      </a:r>
                      <a:endParaRPr lang="zh-CN" altLang="en-US" sz="1200" b="0" dirty="0">
                        <a:latin typeface="Times New Roman" panose="02020603050405020304" pitchFamily="18" charset="0"/>
                        <a:cs typeface="Times New Roman" panose="02020603050405020304" pitchFamily="18" charset="0"/>
                      </a:endParaRPr>
                    </a:p>
                  </a:txBody>
                  <a:tcPr/>
                </a:tc>
                <a:tc>
                  <a:txBody>
                    <a:bodyPr/>
                    <a:lstStyle/>
                    <a:p>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hlinkClick r:id="rId3"/>
                        </a:rPr>
                        <a:t>chengjuan@swufe.edu.cn</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hlinkClick r:id="rId4"/>
                        </a:rPr>
                        <a:t>Juangheng2016@qq.com</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hlinkClick r:id="rId5"/>
                        </a:rPr>
                        <a:t>niqian@swufe.edu.cn</a:t>
                      </a:r>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rPr>
                        <a:t> </a:t>
                      </a:r>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55770">
                <a:tc>
                  <a:txBody>
                    <a:bodyPr/>
                    <a:lstStyle/>
                    <a:p>
                      <a:r>
                        <a:rPr lang="en-US" altLang="zh-CN" sz="1200" b="0" dirty="0">
                          <a:latin typeface="Times New Roman" panose="02020603050405020304" pitchFamily="18" charset="0"/>
                          <a:cs typeface="Times New Roman" panose="02020603050405020304" pitchFamily="18" charset="0"/>
                        </a:rPr>
                        <a:t>Tel</a:t>
                      </a:r>
                      <a:endParaRPr lang="zh-CN" altLang="en-US" sz="1200" b="0" dirty="0">
                        <a:latin typeface="Times New Roman" panose="02020603050405020304" pitchFamily="18" charset="0"/>
                        <a:cs typeface="Times New Roman" panose="02020603050405020304" pitchFamily="18" charset="0"/>
                      </a:endParaRPr>
                    </a:p>
                  </a:txBody>
                  <a:tcPr/>
                </a:tc>
                <a:tc>
                  <a:txBody>
                    <a:bodyPr/>
                    <a:lstStyle/>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+86 28 87098243</a:t>
                      </a:r>
                      <a:endParaRPr lang="zh-CN" altLang="en-US" sz="1200" b="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+86 28 87092471</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421643206"/>
              </p:ext>
            </p:extLst>
          </p:nvPr>
        </p:nvGraphicFramePr>
        <p:xfrm>
          <a:off x="946575" y="7055515"/>
          <a:ext cx="5754476" cy="2993469"/>
        </p:xfrm>
        <a:graphic>
          <a:graphicData uri="http://schemas.openxmlformats.org/drawingml/2006/table">
            <a:tbl>
              <a:tblPr firstRow="1" bandRow="1">
                <a:tableStyleId>{5C22544A-7EE6-4342-B048-85BDC9FD1C3A}</a:tableStyleId>
              </a:tblPr>
              <a:tblGrid>
                <a:gridCol w="5754476">
                  <a:extLst>
                    <a:ext uri="{9D8B030D-6E8A-4147-A177-3AD203B41FA5}">
                      <a16:colId xmlns:a16="http://schemas.microsoft.com/office/drawing/2014/main" val="20000"/>
                    </a:ext>
                  </a:extLst>
                </a:gridCol>
              </a:tblGrid>
              <a:tr h="388582">
                <a:tc>
                  <a:txBody>
                    <a:bodyPr/>
                    <a:lstStyle/>
                    <a:p>
                      <a:pPr algn="ctr"/>
                      <a:r>
                        <a:rPr lang="en-US" altLang="zh-CN" sz="1400" dirty="0">
                          <a:latin typeface="Times New Roman" panose="02020603050405020304" pitchFamily="18" charset="0"/>
                          <a:cs typeface="Times New Roman" panose="02020603050405020304" pitchFamily="18" charset="0"/>
                        </a:rPr>
                        <a:t>Website</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9443">
                <a:tc>
                  <a:txBody>
                    <a:bodyPr/>
                    <a:lstStyle/>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General website of the University</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hlinkClick r:id="rId6"/>
                        </a:rPr>
                        <a:t>https://e.swufe.edu.cn/</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7564646"/>
                  </a:ext>
                </a:extLst>
              </a:tr>
              <a:tr h="479443">
                <a:tc>
                  <a:txBody>
                    <a:bodyPr/>
                    <a:lstStyle/>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Website of SWUFE RIEM</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hlinkClick r:id="rId7"/>
                        </a:rPr>
                        <a:t>https://riem.swufe.edu.cn/international.htm</a:t>
                      </a:r>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rPr>
                        <a:t>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526478">
                <a:tc>
                  <a:txBody>
                    <a:bodyPr/>
                    <a:lstStyle/>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Campus life and Services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hlinkClick r:id="rId8"/>
                        </a:rPr>
                        <a:t>https://international.swufe.edu.cn/English/Campus_Life_and_Services.htm</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79443">
                <a:tc>
                  <a:txBody>
                    <a:bodyPr/>
                    <a:lstStyle/>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Online Application System for International Students</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hlinkClick r:id="rId9"/>
                        </a:rPr>
                        <a:t>https://swufe.17gz.org/</a:t>
                      </a:r>
                      <a:r>
                        <a:rPr lang="en-US" altLang="zh-CN" sz="1200" b="0" u="sng" kern="1200" dirty="0">
                          <a:solidFill>
                            <a:schemeClr val="tx1"/>
                          </a:solidFill>
                          <a:effectLst/>
                          <a:latin typeface="Times New Roman" panose="02020603050405020304" pitchFamily="18" charset="0"/>
                          <a:ea typeface="+mn-ea"/>
                          <a:cs typeface="Times New Roman" panose="02020603050405020304" pitchFamily="18" charset="0"/>
                        </a:rPr>
                        <a:t>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479443">
                <a:tc>
                  <a:txBody>
                    <a:bodyPr/>
                    <a:lstStyle/>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Useful information about living in Chengdu</a:t>
                      </a:r>
                    </a:p>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10"/>
                        </a:rPr>
                        <a:t>http://www.chengdu.gov.cn/english/</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11"/>
                        </a:rPr>
                        <a:t>https://www.gochengdu.cn/en</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970130006"/>
              </p:ext>
            </p:extLst>
          </p:nvPr>
        </p:nvGraphicFramePr>
        <p:xfrm>
          <a:off x="946575" y="4573477"/>
          <a:ext cx="5754475" cy="850329"/>
        </p:xfrm>
        <a:graphic>
          <a:graphicData uri="http://schemas.openxmlformats.org/drawingml/2006/table">
            <a:tbl>
              <a:tblPr firstRow="1" bandRow="1">
                <a:tableStyleId>{5C22544A-7EE6-4342-B048-85BDC9FD1C3A}</a:tableStyleId>
              </a:tblPr>
              <a:tblGrid>
                <a:gridCol w="5754475">
                  <a:extLst>
                    <a:ext uri="{9D8B030D-6E8A-4147-A177-3AD203B41FA5}">
                      <a16:colId xmlns:a16="http://schemas.microsoft.com/office/drawing/2014/main" val="20000"/>
                    </a:ext>
                  </a:extLst>
                </a:gridCol>
              </a:tblGrid>
              <a:tr h="311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Postal address</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538399">
                <a:tc>
                  <a:txBody>
                    <a:bodyPr/>
                    <a:lstStyle/>
                    <a:p>
                      <a:r>
                        <a:rPr lang="en-US" altLang="zh-CN" sz="1200" b="0" u="none" kern="1200" dirty="0">
                          <a:solidFill>
                            <a:schemeClr val="tx1"/>
                          </a:solidFill>
                          <a:effectLst/>
                          <a:latin typeface="Times New Roman" panose="02020603050405020304" pitchFamily="18" charset="0"/>
                          <a:ea typeface="+mn-ea"/>
                          <a:cs typeface="Times New Roman" panose="02020603050405020304" pitchFamily="18" charset="0"/>
                        </a:rPr>
                        <a:t>Southwestern University of Finance and Economics </a:t>
                      </a:r>
                      <a:endParaRPr lang="zh-CN" altLang="zh-CN" sz="1200" b="0" u="none"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No.555,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Liutai</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Avenue,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Wenjiang</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District, Chengdu, Sichuan, 611130,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P.R.China</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2038527419"/>
              </p:ext>
            </p:extLst>
          </p:nvPr>
        </p:nvGraphicFramePr>
        <p:xfrm>
          <a:off x="960223" y="5626004"/>
          <a:ext cx="5713531" cy="1234273"/>
        </p:xfrm>
        <a:graphic>
          <a:graphicData uri="http://schemas.openxmlformats.org/drawingml/2006/table">
            <a:tbl>
              <a:tblPr firstRow="1" bandRow="1">
                <a:tableStyleId>{5C22544A-7EE6-4342-B048-85BDC9FD1C3A}</a:tableStyleId>
              </a:tblPr>
              <a:tblGrid>
                <a:gridCol w="5713531">
                  <a:extLst>
                    <a:ext uri="{9D8B030D-6E8A-4147-A177-3AD203B41FA5}">
                      <a16:colId xmlns:a16="http://schemas.microsoft.com/office/drawing/2014/main" val="20000"/>
                    </a:ext>
                  </a:extLst>
                </a:gridCol>
              </a:tblGrid>
              <a:tr h="381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Visiting address</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381788">
                <a:tc>
                  <a:txBody>
                    <a:bodyPr/>
                    <a:lstStyle/>
                    <a:p>
                      <a:r>
                        <a:rPr lang="zh-CN" altLang="zh-CN" sz="1200" b="0" kern="1200" dirty="0">
                          <a:solidFill>
                            <a:schemeClr val="tx1"/>
                          </a:solidFill>
                          <a:effectLst/>
                          <a:latin typeface="+mn-ea"/>
                          <a:ea typeface="+mn-ea"/>
                          <a:cs typeface="Times New Roman" panose="02020603050405020304" pitchFamily="18" charset="0"/>
                        </a:rPr>
                        <a:t>中国四川省成都市温江区柳台大道</a:t>
                      </a:r>
                      <a:r>
                        <a:rPr lang="en-US" altLang="zh-CN" sz="1200" b="0" kern="1200" dirty="0">
                          <a:solidFill>
                            <a:schemeClr val="tx1"/>
                          </a:solidFill>
                          <a:effectLst/>
                          <a:latin typeface="+mn-ea"/>
                          <a:ea typeface="+mn-ea"/>
                          <a:cs typeface="Times New Roman" panose="02020603050405020304" pitchFamily="18" charset="0"/>
                        </a:rPr>
                        <a:t>555</a:t>
                      </a:r>
                      <a:r>
                        <a:rPr lang="zh-CN" altLang="zh-CN" sz="1200" b="0" kern="1200" dirty="0">
                          <a:solidFill>
                            <a:schemeClr val="tx1"/>
                          </a:solidFill>
                          <a:effectLst/>
                          <a:latin typeface="+mn-ea"/>
                          <a:ea typeface="+mn-ea"/>
                          <a:cs typeface="Times New Roman" panose="02020603050405020304" pitchFamily="18" charset="0"/>
                        </a:rPr>
                        <a:t>号西南财经大学</a:t>
                      </a:r>
                      <a:endParaRPr lang="zh-CN" altLang="en-US" sz="1200" b="0" dirty="0">
                        <a:latin typeface="+mn-ea"/>
                        <a:ea typeface="+mn-ea"/>
                        <a:cs typeface="Times New Roman" panose="02020603050405020304" pitchFamily="18" charset="0"/>
                      </a:endParaRPr>
                    </a:p>
                  </a:txBody>
                  <a:tcPr/>
                </a:tc>
                <a:extLst>
                  <a:ext uri="{0D108BD9-81ED-4DB2-BD59-A6C34878D82A}">
                    <a16:rowId xmlns:a16="http://schemas.microsoft.com/office/drawing/2014/main" val="10001"/>
                  </a:ext>
                </a:extLst>
              </a:tr>
              <a:tr h="470697">
                <a:tc>
                  <a:txBody>
                    <a:bodyPr/>
                    <a:lstStyle/>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Southwestern University of Finance and Economics</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No.555,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Liutai</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Avenue,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Wenjiang</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District, Chengdu, Sichuan,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P.R.China</a:t>
                      </a:r>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pic>
        <p:nvPicPr>
          <p:cNvPr id="8" name="图片 7">
            <a:extLst>
              <a:ext uri="{FF2B5EF4-FFF2-40B4-BE49-F238E27FC236}">
                <a16:creationId xmlns:a16="http://schemas.microsoft.com/office/drawing/2014/main" id="{1C78A442-93EF-451C-AA8F-8230257E75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0750" y="675553"/>
            <a:ext cx="4258250" cy="1103991"/>
          </a:xfrm>
          <a:prstGeom prst="rect">
            <a:avLst/>
          </a:prstGeom>
        </p:spPr>
      </p:pic>
    </p:spTree>
    <p:extLst>
      <p:ext uri="{BB962C8B-B14F-4D97-AF65-F5344CB8AC3E}">
        <p14:creationId xmlns:p14="http://schemas.microsoft.com/office/powerpoint/2010/main" val="371489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3876331646"/>
              </p:ext>
            </p:extLst>
          </p:nvPr>
        </p:nvGraphicFramePr>
        <p:xfrm>
          <a:off x="899160" y="1589309"/>
          <a:ext cx="5836919" cy="2865120"/>
        </p:xfrm>
        <a:graphic>
          <a:graphicData uri="http://schemas.openxmlformats.org/drawingml/2006/table">
            <a:tbl>
              <a:tblPr firstRow="1" bandRow="1">
                <a:tableStyleId>{5C22544A-7EE6-4342-B048-85BDC9FD1C3A}</a:tableStyleId>
              </a:tblPr>
              <a:tblGrid>
                <a:gridCol w="5836919">
                  <a:extLst>
                    <a:ext uri="{9D8B030D-6E8A-4147-A177-3AD203B41FA5}">
                      <a16:colId xmlns:a16="http://schemas.microsoft.com/office/drawing/2014/main" val="20000"/>
                    </a:ext>
                  </a:extLst>
                </a:gridCol>
              </a:tblGrid>
              <a:tr h="241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About SWUFE</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381788">
                <a:tc>
                  <a:txBody>
                    <a:bodyPr/>
                    <a:lstStyle/>
                    <a:p>
                      <a:pPr algn="just"/>
                      <a:r>
                        <a:rPr lang="en-US" altLang="zh-CN" sz="1200" b="0" dirty="0">
                          <a:latin typeface="Times New Roman" panose="02020603050405020304" pitchFamily="18" charset="0"/>
                          <a:cs typeface="Times New Roman" panose="02020603050405020304" pitchFamily="18" charset="0"/>
                        </a:rPr>
                        <a:t>The Southwestern University of Finance and Economics (SWUFE) is a top university specialized in finance, economics, and business. It is known for its entrepreneurial character and unremitting endeavors to address the needs of the people and society through academics, research, and influence on alumni, drawn from the legacy of its founders and generations of excellent alumni. SWUFE is located in Chengdu, the engine-city for the development of Western China and the fourth-largest aviation hub in China.</a:t>
                      </a:r>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70697">
                <a:tc>
                  <a:txBody>
                    <a:bodyPr/>
                    <a:lstStyle/>
                    <a:p>
                      <a:r>
                        <a:rPr lang="en-US" altLang="zh-CN" sz="1200" b="0" dirty="0">
                          <a:latin typeface="Times New Roman" panose="02020603050405020304" pitchFamily="18" charset="0"/>
                          <a:cs typeface="Times New Roman" panose="02020603050405020304" pitchFamily="18" charset="0"/>
                        </a:rPr>
                        <a:t>130+ International Partners in 36 Countries and Regions</a:t>
                      </a:r>
                    </a:p>
                    <a:p>
                      <a:r>
                        <a:rPr lang="en-US" altLang="zh-CN" sz="1200" b="0" dirty="0">
                          <a:latin typeface="Times New Roman" panose="02020603050405020304" pitchFamily="18" charset="0"/>
                          <a:cs typeface="Times New Roman" panose="02020603050405020304" pitchFamily="18" charset="0"/>
                        </a:rPr>
                        <a:t>3.8 Million Volumes' Library</a:t>
                      </a:r>
                    </a:p>
                    <a:p>
                      <a:r>
                        <a:rPr lang="en-US" altLang="zh-CN" sz="1200" b="0" dirty="0">
                          <a:latin typeface="Times New Roman" panose="02020603050405020304" pitchFamily="18" charset="0"/>
                          <a:cs typeface="Times New Roman" panose="02020603050405020304" pitchFamily="18" charset="0"/>
                        </a:rPr>
                        <a:t>380 Acres' Campuses</a:t>
                      </a:r>
                    </a:p>
                    <a:p>
                      <a:r>
                        <a:rPr lang="en-US" altLang="zh-CN" sz="1200" b="0" dirty="0">
                          <a:latin typeface="Times New Roman" panose="02020603050405020304" pitchFamily="18" charset="0"/>
                          <a:cs typeface="Times New Roman" panose="02020603050405020304" pitchFamily="18" charset="0"/>
                        </a:rPr>
                        <a:t>7 Research Institutes and Centers</a:t>
                      </a:r>
                    </a:p>
                    <a:p>
                      <a:r>
                        <a:rPr lang="en-US" altLang="zh-CN" sz="1200" b="0" dirty="0">
                          <a:latin typeface="Times New Roman" panose="02020603050405020304" pitchFamily="18" charset="0"/>
                          <a:cs typeface="Times New Roman" panose="02020603050405020304" pitchFamily="18" charset="0"/>
                        </a:rPr>
                        <a:t>20 Schools and College</a:t>
                      </a:r>
                    </a:p>
                    <a:p>
                      <a:r>
                        <a:rPr lang="en-US" altLang="zh-CN" sz="1200" b="0" dirty="0">
                          <a:latin typeface="Times New Roman" panose="02020603050405020304" pitchFamily="18" charset="0"/>
                          <a:cs typeface="Times New Roman" panose="02020603050405020304" pitchFamily="18" charset="0"/>
                        </a:rPr>
                        <a:t>2,000+ Faculty Members </a:t>
                      </a:r>
                    </a:p>
                    <a:p>
                      <a:r>
                        <a:rPr lang="en-US" altLang="zh-CN" sz="1200" b="0" dirty="0">
                          <a:latin typeface="Times New Roman" panose="02020603050405020304" pitchFamily="18" charset="0"/>
                          <a:cs typeface="Times New Roman" panose="02020603050405020304" pitchFamily="18" charset="0"/>
                        </a:rPr>
                        <a:t>24,000+ Students</a:t>
                      </a:r>
                    </a:p>
                  </a:txBody>
                  <a:tcPr/>
                </a:tc>
                <a:extLst>
                  <a:ext uri="{0D108BD9-81ED-4DB2-BD59-A6C34878D82A}">
                    <a16:rowId xmlns:a16="http://schemas.microsoft.com/office/drawing/2014/main" val="10002"/>
                  </a:ext>
                </a:extLst>
              </a:tr>
            </a:tbl>
          </a:graphicData>
        </a:graphic>
      </p:graphicFrame>
      <p:sp>
        <p:nvSpPr>
          <p:cNvPr id="15" name="矩形 14"/>
          <p:cNvSpPr/>
          <p:nvPr/>
        </p:nvSpPr>
        <p:spPr>
          <a:xfrm>
            <a:off x="6826918" y="4488181"/>
            <a:ext cx="2604134" cy="486849"/>
          </a:xfrm>
          <a:prstGeom prst="rect">
            <a:avLst/>
          </a:prstGeom>
          <a:noFill/>
        </p:spPr>
        <p:txBody>
          <a:bodyPr lIns="0" tIns="0" rIns="0" bIns="0">
            <a:noAutofit/>
          </a:bodyPr>
          <a:lstStyle/>
          <a:p>
            <a:pPr indent="0">
              <a:lnSpc>
                <a:spcPts val="1392"/>
              </a:lnSpc>
              <a:spcBef>
                <a:spcPts val="1120"/>
              </a:spcBef>
            </a:pPr>
            <a:endParaRPr lang="en-US" sz="1050" dirty="0">
              <a:latin typeface="Arial"/>
            </a:endParaRPr>
          </a:p>
        </p:txBody>
      </p:sp>
      <p:graphicFrame>
        <p:nvGraphicFramePr>
          <p:cNvPr id="7" name="表格 6"/>
          <p:cNvGraphicFramePr>
            <a:graphicFrameLocks noGrp="1"/>
          </p:cNvGraphicFramePr>
          <p:nvPr>
            <p:extLst>
              <p:ext uri="{D42A27DB-BD31-4B8C-83A1-F6EECF244321}">
                <p14:modId xmlns:p14="http://schemas.microsoft.com/office/powerpoint/2010/main" val="2503696703"/>
              </p:ext>
            </p:extLst>
          </p:nvPr>
        </p:nvGraphicFramePr>
        <p:xfrm>
          <a:off x="891541" y="7212983"/>
          <a:ext cx="5852160" cy="2323610"/>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tblGrid>
              <a:tr h="311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About RIEM</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53839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The Research Institute of Economics and Management (RIEM) at SWUFE was established in 2006. Dedicated to high-quality teaching and research in economics, finance, and management, RIEM’s goal is to become an internationally-acknowledged research center as well as a leading Chinese think tank.</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538399">
                <a:tc>
                  <a:txBody>
                    <a:bodyPr/>
                    <a:lstStyle/>
                    <a:p>
                      <a:pPr algn="just"/>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RIEM is a highly internationalized institute. All of RIEM’s faculty members hold doctoral degrees from well-established universities all over the world, including the U.S., the U.K., Australia, Canada, France, and Singapore. Their publications have appeared in respected international journals. All the courses in RIEM are taught in English. Currently there are more than 1000 students studying at RIEM, including 30% international students come from all over the world.</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068522415"/>
              </p:ext>
            </p:extLst>
          </p:nvPr>
        </p:nvGraphicFramePr>
        <p:xfrm>
          <a:off x="893132" y="937260"/>
          <a:ext cx="5835328" cy="213360"/>
        </p:xfrm>
        <a:graphic>
          <a:graphicData uri="http://schemas.openxmlformats.org/drawingml/2006/table">
            <a:tbl>
              <a:tblPr firstRow="1" bandRow="1">
                <a:tableStyleId>{5C22544A-7EE6-4342-B048-85BDC9FD1C3A}</a:tableStyleId>
              </a:tblPr>
              <a:tblGrid>
                <a:gridCol w="5835328">
                  <a:extLst>
                    <a:ext uri="{9D8B030D-6E8A-4147-A177-3AD203B41FA5}">
                      <a16:colId xmlns:a16="http://schemas.microsoft.com/office/drawing/2014/main" val="20000"/>
                    </a:ext>
                  </a:extLst>
                </a:gridCol>
              </a:tblGrid>
              <a:tr h="213256">
                <a:tc>
                  <a:txBody>
                    <a:bodyPr/>
                    <a:lstStyle/>
                    <a:p>
                      <a:endParaRPr lang="zh-CN" altLang="en-US" sz="800" i="1" dirty="0"/>
                    </a:p>
                  </a:txBody>
                  <a:tcPr/>
                </a:tc>
                <a:extLst>
                  <a:ext uri="{0D108BD9-81ED-4DB2-BD59-A6C34878D82A}">
                    <a16:rowId xmlns:a16="http://schemas.microsoft.com/office/drawing/2014/main" val="10000"/>
                  </a:ext>
                </a:extLst>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882" y="758896"/>
            <a:ext cx="2190825" cy="605857"/>
          </a:xfrm>
          <a:prstGeom prst="rect">
            <a:avLst/>
          </a:prstGeom>
        </p:spPr>
      </p:pic>
      <p:pic>
        <p:nvPicPr>
          <p:cNvPr id="10" name="图片 9"/>
          <p:cNvPicPr>
            <a:picLocks noChangeAspect="1"/>
          </p:cNvPicPr>
          <p:nvPr/>
        </p:nvPicPr>
        <p:blipFill rotWithShape="1">
          <a:blip r:embed="rId4"/>
          <a:srcRect b="56920"/>
          <a:stretch/>
        </p:blipFill>
        <p:spPr>
          <a:xfrm>
            <a:off x="899388" y="4793873"/>
            <a:ext cx="5844312" cy="2045287"/>
          </a:xfrm>
          <a:prstGeom prst="rect">
            <a:avLst/>
          </a:prstGeom>
        </p:spPr>
      </p:pic>
    </p:spTree>
    <p:extLst>
      <p:ext uri="{BB962C8B-B14F-4D97-AF65-F5344CB8AC3E}">
        <p14:creationId xmlns:p14="http://schemas.microsoft.com/office/powerpoint/2010/main" val="403609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2448689911"/>
              </p:ext>
            </p:extLst>
          </p:nvPr>
        </p:nvGraphicFramePr>
        <p:xfrm>
          <a:off x="899160" y="1589309"/>
          <a:ext cx="5836919" cy="3418493"/>
        </p:xfrm>
        <a:graphic>
          <a:graphicData uri="http://schemas.openxmlformats.org/drawingml/2006/table">
            <a:tbl>
              <a:tblPr firstRow="1" bandRow="1">
                <a:tableStyleId>{5C22544A-7EE6-4342-B048-85BDC9FD1C3A}</a:tableStyleId>
              </a:tblPr>
              <a:tblGrid>
                <a:gridCol w="5836919">
                  <a:extLst>
                    <a:ext uri="{9D8B030D-6E8A-4147-A177-3AD203B41FA5}">
                      <a16:colId xmlns:a16="http://schemas.microsoft.com/office/drawing/2014/main" val="20000"/>
                    </a:ext>
                  </a:extLst>
                </a:gridCol>
              </a:tblGrid>
              <a:tr h="241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About</a:t>
                      </a:r>
                      <a:r>
                        <a:rPr lang="en-US" altLang="zh-CN" sz="1400" b="1" kern="1200" baseline="0" dirty="0">
                          <a:solidFill>
                            <a:schemeClr val="bg1"/>
                          </a:solidFill>
                          <a:effectLst/>
                          <a:latin typeface="Times New Roman" panose="02020603050405020304" pitchFamily="18" charset="0"/>
                          <a:ea typeface="+mn-ea"/>
                          <a:cs typeface="Times New Roman" panose="02020603050405020304" pitchFamily="18" charset="0"/>
                        </a:rPr>
                        <a:t> Chengdu</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1826991">
                <a:tc>
                  <a:txBody>
                    <a:bodyPr/>
                    <a:lstStyle/>
                    <a:p>
                      <a:pPr algn="just"/>
                      <a:r>
                        <a:rPr lang="en-US" altLang="zh-CN" sz="1200" b="0" dirty="0">
                          <a:latin typeface="Times New Roman" panose="02020603050405020304" pitchFamily="18" charset="0"/>
                          <a:cs typeface="Times New Roman" panose="02020603050405020304" pitchFamily="18" charset="0"/>
                        </a:rPr>
                        <a:t>According to written history, the construction of Chengdu stayed as early as over 2,300 years ago. It is a city whose name has never been changed and which has never been relocated throughout history. According to history, Chengdu (literally, becoming a city) was named because "it grew into a settlement after one year's development, a county after two years' development and a city after three years' development." This city has nourished splendid culture in its over 2,000 years' development course. Chengdu, the Land of Abundance, has nourished splendid and time-honored culture in its development course of over 2,000 years. It has long been a charming city. Marco Polo once defined it as a "prosperous city" which made people linger on with no thought of leaving.</a:t>
                      </a:r>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877031">
                <a:tc>
                  <a:txBody>
                    <a:bodyPr/>
                    <a:lstStyle/>
                    <a:p>
                      <a:r>
                        <a:rPr lang="en-US" altLang="zh-CN" sz="1200" b="0" dirty="0">
                          <a:latin typeface="Times New Roman" panose="02020603050405020304" pitchFamily="18" charset="0"/>
                          <a:cs typeface="Times New Roman" panose="02020603050405020304" pitchFamily="18" charset="0"/>
                        </a:rPr>
                        <a:t>Today's Chengdu, apart from its unique historic and cultural charm, begins to project an air of magnificence as a major city in China. Chengdu now serves as the economic center, the science and technology harbor, the international exchange center, the cultural innovation city and the transportation hub of western China.</a:t>
                      </a:r>
                    </a:p>
                  </a:txBody>
                  <a:tcPr/>
                </a:tc>
                <a:extLst>
                  <a:ext uri="{0D108BD9-81ED-4DB2-BD59-A6C34878D82A}">
                    <a16:rowId xmlns:a16="http://schemas.microsoft.com/office/drawing/2014/main" val="10002"/>
                  </a:ext>
                </a:extLst>
              </a:tr>
              <a:tr h="409671">
                <a:tc>
                  <a:txBody>
                    <a:bodyPr/>
                    <a:lstStyle/>
                    <a:p>
                      <a:r>
                        <a:rPr lang="en-US" altLang="zh-CN" sz="1200" b="0" dirty="0">
                          <a:latin typeface="Times New Roman" panose="02020603050405020304" pitchFamily="18" charset="0"/>
                          <a:cs typeface="Times New Roman" panose="02020603050405020304" pitchFamily="18" charset="0"/>
                        </a:rPr>
                        <a:t>Chengdu is the</a:t>
                      </a:r>
                      <a:r>
                        <a:rPr lang="en-US" altLang="zh-CN" sz="1200" b="0" baseline="0" dirty="0">
                          <a:latin typeface="Times New Roman" panose="02020603050405020304" pitchFamily="18" charset="0"/>
                          <a:cs typeface="Times New Roman" panose="02020603050405020304" pitchFamily="18" charset="0"/>
                        </a:rPr>
                        <a:t> hometown of Panda.</a:t>
                      </a:r>
                      <a:endParaRPr lang="en-US" altLang="zh-CN"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15" name="矩形 14"/>
          <p:cNvSpPr/>
          <p:nvPr/>
        </p:nvSpPr>
        <p:spPr>
          <a:xfrm>
            <a:off x="6826918" y="4488181"/>
            <a:ext cx="2604134" cy="486849"/>
          </a:xfrm>
          <a:prstGeom prst="rect">
            <a:avLst/>
          </a:prstGeom>
          <a:noFill/>
        </p:spPr>
        <p:txBody>
          <a:bodyPr lIns="0" tIns="0" rIns="0" bIns="0">
            <a:noAutofit/>
          </a:bodyPr>
          <a:lstStyle/>
          <a:p>
            <a:pPr indent="0">
              <a:lnSpc>
                <a:spcPts val="1392"/>
              </a:lnSpc>
              <a:spcBef>
                <a:spcPts val="1120"/>
              </a:spcBef>
            </a:pPr>
            <a:endParaRPr lang="en-US" sz="1050" dirty="0">
              <a:latin typeface="Arial"/>
            </a:endParaRPr>
          </a:p>
        </p:txBody>
      </p:sp>
      <p:graphicFrame>
        <p:nvGraphicFramePr>
          <p:cNvPr id="7" name="表格 6"/>
          <p:cNvGraphicFramePr>
            <a:graphicFrameLocks noGrp="1"/>
          </p:cNvGraphicFramePr>
          <p:nvPr>
            <p:extLst>
              <p:ext uri="{D42A27DB-BD31-4B8C-83A1-F6EECF244321}">
                <p14:modId xmlns:p14="http://schemas.microsoft.com/office/powerpoint/2010/main" val="4287846940"/>
              </p:ext>
            </p:extLst>
          </p:nvPr>
        </p:nvGraphicFramePr>
        <p:xfrm>
          <a:off x="891541" y="6870093"/>
          <a:ext cx="5852160" cy="2567822"/>
        </p:xfrm>
        <a:graphic>
          <a:graphicData uri="http://schemas.openxmlformats.org/drawingml/2006/table">
            <a:tbl>
              <a:tblPr firstRow="1" bandRow="1">
                <a:tableStyleId>{5C22544A-7EE6-4342-B048-85BDC9FD1C3A}</a:tableStyleId>
              </a:tblPr>
              <a:tblGrid>
                <a:gridCol w="2141945">
                  <a:extLst>
                    <a:ext uri="{9D8B030D-6E8A-4147-A177-3AD203B41FA5}">
                      <a16:colId xmlns:a16="http://schemas.microsoft.com/office/drawing/2014/main" val="20000"/>
                    </a:ext>
                  </a:extLst>
                </a:gridCol>
                <a:gridCol w="3710215">
                  <a:extLst>
                    <a:ext uri="{9D8B030D-6E8A-4147-A177-3AD203B41FA5}">
                      <a16:colId xmlns:a16="http://schemas.microsoft.com/office/drawing/2014/main" val="20001"/>
                    </a:ext>
                  </a:extLst>
                </a:gridCol>
              </a:tblGrid>
              <a:tr h="3119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Campus Life and Living expenses</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extLst>
                  <a:ext uri="{0D108BD9-81ED-4DB2-BD59-A6C34878D82A}">
                    <a16:rowId xmlns:a16="http://schemas.microsoft.com/office/drawing/2014/main" val="10000"/>
                  </a:ext>
                </a:extLst>
              </a:tr>
              <a:tr h="538399">
                <a:tc gridSpan="2">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Academic, Residential, Social and recreational facilities are within walking distance on campus. Most classrooms have built-in multi-media facilities and offer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Wi-fi</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connections.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extLst>
                  <a:ext uri="{0D108BD9-81ED-4DB2-BD59-A6C34878D82A}">
                    <a16:rowId xmlns:a16="http://schemas.microsoft.com/office/drawing/2014/main" val="10001"/>
                  </a:ext>
                </a:extLst>
              </a:tr>
              <a:tr h="209821">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Books and Supplies</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&lt;500 CNY/Term</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7252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Accommodations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600 – 800 CNY/Month (On-campus dorm)</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800 – 1800 CNY/Month (Off-campus)</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30842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Food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1000 – 2000 CNY/Month</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342900">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Transportation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50 – 200 CNY/Month</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319315">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Other(internet, cell phone)</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200 CNY/Month(approximately)</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674294033"/>
              </p:ext>
            </p:extLst>
          </p:nvPr>
        </p:nvGraphicFramePr>
        <p:xfrm>
          <a:off x="893132" y="937260"/>
          <a:ext cx="5835328" cy="213360"/>
        </p:xfrm>
        <a:graphic>
          <a:graphicData uri="http://schemas.openxmlformats.org/drawingml/2006/table">
            <a:tbl>
              <a:tblPr firstRow="1" bandRow="1">
                <a:tableStyleId>{5C22544A-7EE6-4342-B048-85BDC9FD1C3A}</a:tableStyleId>
              </a:tblPr>
              <a:tblGrid>
                <a:gridCol w="5835328">
                  <a:extLst>
                    <a:ext uri="{9D8B030D-6E8A-4147-A177-3AD203B41FA5}">
                      <a16:colId xmlns:a16="http://schemas.microsoft.com/office/drawing/2014/main" val="20000"/>
                    </a:ext>
                  </a:extLst>
                </a:gridCol>
              </a:tblGrid>
              <a:tr h="213256">
                <a:tc>
                  <a:txBody>
                    <a:bodyPr/>
                    <a:lstStyle/>
                    <a:p>
                      <a:endParaRPr lang="zh-CN" altLang="en-US" sz="800" i="1" dirty="0"/>
                    </a:p>
                  </a:txBody>
                  <a:tcPr/>
                </a:tc>
                <a:extLst>
                  <a:ext uri="{0D108BD9-81ED-4DB2-BD59-A6C34878D82A}">
                    <a16:rowId xmlns:a16="http://schemas.microsoft.com/office/drawing/2014/main" val="10000"/>
                  </a:ext>
                </a:extLst>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882" y="758896"/>
            <a:ext cx="2190825" cy="60585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19" y="5238555"/>
            <a:ext cx="2863813" cy="1342950"/>
          </a:xfrm>
          <a:prstGeom prst="rect">
            <a:avLst/>
          </a:prstGeom>
        </p:spPr>
      </p:pic>
      <p:pic>
        <p:nvPicPr>
          <p:cNvPr id="11" name="图片 10"/>
          <p:cNvPicPr>
            <a:picLocks noChangeAspect="1"/>
          </p:cNvPicPr>
          <p:nvPr/>
        </p:nvPicPr>
        <p:blipFill>
          <a:blip r:embed="rId5"/>
          <a:stretch>
            <a:fillRect/>
          </a:stretch>
        </p:blipFill>
        <p:spPr>
          <a:xfrm>
            <a:off x="3882207" y="5238555"/>
            <a:ext cx="2837692" cy="1342950"/>
          </a:xfrm>
          <a:prstGeom prst="rect">
            <a:avLst/>
          </a:prstGeom>
        </p:spPr>
      </p:pic>
    </p:spTree>
    <p:extLst>
      <p:ext uri="{BB962C8B-B14F-4D97-AF65-F5344CB8AC3E}">
        <p14:creationId xmlns:p14="http://schemas.microsoft.com/office/powerpoint/2010/main" val="419253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3637953987"/>
              </p:ext>
            </p:extLst>
          </p:nvPr>
        </p:nvGraphicFramePr>
        <p:xfrm>
          <a:off x="899160" y="1589309"/>
          <a:ext cx="5836920" cy="2366741"/>
        </p:xfrm>
        <a:graphic>
          <a:graphicData uri="http://schemas.openxmlformats.org/drawingml/2006/table">
            <a:tbl>
              <a:tblPr firstRow="1" bandRow="1">
                <a:tableStyleId>{5C22544A-7EE6-4342-B048-85BDC9FD1C3A}</a:tableStyleId>
              </a:tblPr>
              <a:tblGrid>
                <a:gridCol w="2918460">
                  <a:extLst>
                    <a:ext uri="{9D8B030D-6E8A-4147-A177-3AD203B41FA5}">
                      <a16:colId xmlns:a16="http://schemas.microsoft.com/office/drawing/2014/main" val="20000"/>
                    </a:ext>
                  </a:extLst>
                </a:gridCol>
                <a:gridCol w="2918460">
                  <a:extLst>
                    <a:ext uri="{9D8B030D-6E8A-4147-A177-3AD203B41FA5}">
                      <a16:colId xmlns:a16="http://schemas.microsoft.com/office/drawing/2014/main" val="20001"/>
                    </a:ext>
                  </a:extLst>
                </a:gridCol>
              </a:tblGrid>
              <a:tr h="24139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Academic Calendar</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extLst>
                  <a:ext uri="{0D108BD9-81ED-4DB2-BD59-A6C34878D82A}">
                    <a16:rowId xmlns:a16="http://schemas.microsoft.com/office/drawing/2014/main" val="10000"/>
                  </a:ext>
                </a:extLst>
              </a:tr>
              <a:tr h="381788">
                <a:tc gridSpan="2">
                  <a:txBody>
                    <a:bodyPr/>
                    <a:lstStyle/>
                    <a:p>
                      <a:pPr algn="just"/>
                      <a:r>
                        <a:rPr lang="en-US" altLang="zh-CN" sz="1200" b="0" dirty="0">
                          <a:latin typeface="Times New Roman" panose="02020603050405020304" pitchFamily="18" charset="0"/>
                          <a:cs typeface="Times New Roman" panose="02020603050405020304" pitchFamily="18" charset="0"/>
                        </a:rPr>
                        <a:t>In SWUFE, fall and spring terms last for 19 weeks respectively, including 17 teaching weeks and 2 examination weeks. Summer term lasts for 2 weeks. Every year the school calendar changes according to the different Chinese official holiday arrangement, but usually Fall Term begins in early September to early January, Spring Term from late February to late June and Summer Term is in July.</a:t>
                      </a:r>
                      <a:endParaRPr lang="zh-CN" altLang="en-US" sz="1200" b="0" dirty="0">
                        <a:latin typeface="Times New Roman" panose="02020603050405020304" pitchFamily="18" charset="0"/>
                        <a:cs typeface="Times New Roman" panose="02020603050405020304" pitchFamily="18" charset="0"/>
                      </a:endParaRPr>
                    </a:p>
                  </a:txBody>
                  <a:tcPr/>
                </a:tc>
                <a:tc hMerge="1">
                  <a:txBody>
                    <a:bodyPr/>
                    <a:lstStyle/>
                    <a:p>
                      <a:endParaRPr lang="zh-CN" altLang="en-US"/>
                    </a:p>
                  </a:txBody>
                  <a:tcPr/>
                </a:tc>
                <a:extLst>
                  <a:ext uri="{0D108BD9-81ED-4DB2-BD59-A6C34878D82A}">
                    <a16:rowId xmlns:a16="http://schemas.microsoft.com/office/drawing/2014/main" val="10001"/>
                  </a:ext>
                </a:extLst>
              </a:tr>
              <a:tr h="249651">
                <a:tc gridSpan="2">
                  <a:txBody>
                    <a:bodyPr/>
                    <a:lstStyle/>
                    <a:p>
                      <a:r>
                        <a:rPr lang="en-US" altLang="zh-CN" sz="1200" b="1" dirty="0">
                          <a:latin typeface="Times New Roman" panose="02020603050405020304" pitchFamily="18" charset="0"/>
                          <a:cs typeface="Times New Roman" panose="02020603050405020304" pitchFamily="18" charset="0"/>
                        </a:rPr>
                        <a:t>2025-2026 Academic Year</a:t>
                      </a:r>
                    </a:p>
                  </a:txBody>
                  <a:tcPr/>
                </a:tc>
                <a:tc hMerge="1">
                  <a:txBody>
                    <a:bodyPr/>
                    <a:lstStyle/>
                    <a:p>
                      <a:endParaRPr lang="zh-CN" altLang="en-US"/>
                    </a:p>
                  </a:txBody>
                  <a:tcPr/>
                </a:tc>
                <a:extLst>
                  <a:ext uri="{0D108BD9-81ED-4DB2-BD59-A6C34878D82A}">
                    <a16:rowId xmlns:a16="http://schemas.microsoft.com/office/drawing/2014/main" val="10002"/>
                  </a:ext>
                </a:extLst>
              </a:tr>
              <a:tr h="381731">
                <a:tc>
                  <a:txBody>
                    <a:bodyPr/>
                    <a:lstStyle/>
                    <a:p>
                      <a:r>
                        <a:rPr lang="en-US" altLang="zh-CN" sz="1200" b="0" dirty="0">
                          <a:latin typeface="Times New Roman" panose="02020603050405020304" pitchFamily="18" charset="0"/>
                          <a:cs typeface="Times New Roman" panose="02020603050405020304" pitchFamily="18" charset="0"/>
                        </a:rPr>
                        <a:t>Fall Semester – Start/end dates:</a:t>
                      </a:r>
                    </a:p>
                  </a:txBody>
                  <a:tcPr/>
                </a:tc>
                <a:tc>
                  <a:txBody>
                    <a:bodyPr/>
                    <a:lstStyle/>
                    <a:p>
                      <a:r>
                        <a:rPr lang="en-US" altLang="zh-CN" sz="1200" b="0" dirty="0">
                          <a:latin typeface="Times New Roman" panose="02020603050405020304" pitchFamily="18" charset="0"/>
                          <a:cs typeface="Times New Roman" panose="02020603050405020304" pitchFamily="18" charset="0"/>
                        </a:rPr>
                        <a:t>Early September – Early January</a:t>
                      </a:r>
                    </a:p>
                  </a:txBody>
                  <a:tcPr/>
                </a:tc>
                <a:extLst>
                  <a:ext uri="{0D108BD9-81ED-4DB2-BD59-A6C34878D82A}">
                    <a16:rowId xmlns:a16="http://schemas.microsoft.com/office/drawing/2014/main" val="10003"/>
                  </a:ext>
                </a:extLst>
              </a:tr>
              <a:tr h="400050">
                <a:tc>
                  <a:txBody>
                    <a:bodyPr/>
                    <a:lstStyle/>
                    <a:p>
                      <a:r>
                        <a:rPr lang="en-US" altLang="zh-CN" sz="1200" b="0" dirty="0">
                          <a:latin typeface="Times New Roman" panose="02020603050405020304" pitchFamily="18" charset="0"/>
                          <a:cs typeface="Times New Roman" panose="02020603050405020304" pitchFamily="18" charset="0"/>
                        </a:rPr>
                        <a:t>Spring Semester – Start/end dates:</a:t>
                      </a:r>
                    </a:p>
                  </a:txBody>
                  <a:tcPr/>
                </a:tc>
                <a:tc>
                  <a:txBody>
                    <a:bodyPr/>
                    <a:lstStyle/>
                    <a:p>
                      <a:r>
                        <a:rPr lang="en-US" altLang="zh-CN" sz="1200" b="0" dirty="0">
                          <a:latin typeface="Times New Roman" panose="02020603050405020304" pitchFamily="18" charset="0"/>
                          <a:cs typeface="Times New Roman" panose="02020603050405020304" pitchFamily="18" charset="0"/>
                        </a:rPr>
                        <a:t>End</a:t>
                      </a:r>
                      <a:r>
                        <a:rPr lang="en-US" altLang="zh-CN" sz="1200" b="0" baseline="0" dirty="0">
                          <a:latin typeface="Times New Roman" panose="02020603050405020304" pitchFamily="18" charset="0"/>
                          <a:cs typeface="Times New Roman" panose="02020603050405020304" pitchFamily="18" charset="0"/>
                        </a:rPr>
                        <a:t> of </a:t>
                      </a:r>
                      <a:r>
                        <a:rPr lang="en-US" altLang="zh-CN" sz="1200" b="0" dirty="0">
                          <a:latin typeface="Times New Roman" panose="02020603050405020304" pitchFamily="18" charset="0"/>
                          <a:cs typeface="Times New Roman" panose="02020603050405020304" pitchFamily="18" charset="0"/>
                        </a:rPr>
                        <a:t> February – End of June</a:t>
                      </a:r>
                    </a:p>
                  </a:txBody>
                  <a:tcPr/>
                </a:tc>
                <a:extLst>
                  <a:ext uri="{0D108BD9-81ED-4DB2-BD59-A6C34878D82A}">
                    <a16:rowId xmlns:a16="http://schemas.microsoft.com/office/drawing/2014/main" val="10004"/>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4024589611"/>
              </p:ext>
            </p:extLst>
          </p:nvPr>
        </p:nvGraphicFramePr>
        <p:xfrm>
          <a:off x="891541" y="4291993"/>
          <a:ext cx="5852160" cy="1626570"/>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tblGrid>
              <a:tr h="330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Course Information</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100060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RIEM offers a broad variety of undergraduates and graduate level courses to exchange students. We offer courses within the fields of Economics, Finance, Accounting, and Business Administration for undergraduate level. Offer course within fields of Economics, Finance, and Enterprise Management for graduate level. And offer Chinese Mandarin Course for all the international students.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290454">
                <a:tc>
                  <a:txBody>
                    <a:bodyPr/>
                    <a:lstStyle/>
                    <a:p>
                      <a:pPr algn="just"/>
                      <a:r>
                        <a:rPr lang="en-US" altLang="zh-CN" sz="1200" b="1" kern="1200" dirty="0">
                          <a:solidFill>
                            <a:schemeClr val="tx1"/>
                          </a:solidFill>
                          <a:effectLst/>
                          <a:latin typeface="Times New Roman" panose="02020603050405020304" pitchFamily="18" charset="0"/>
                          <a:ea typeface="+mn-ea"/>
                          <a:cs typeface="Times New Roman" panose="02020603050405020304" pitchFamily="18" charset="0"/>
                        </a:rPr>
                        <a:t>Teaching Language will be English </a:t>
                      </a:r>
                      <a:endParaRPr lang="zh-CN" altLang="zh-CN"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1870823410"/>
              </p:ext>
            </p:extLst>
          </p:nvPr>
        </p:nvGraphicFramePr>
        <p:xfrm>
          <a:off x="893132" y="937260"/>
          <a:ext cx="5835328" cy="213360"/>
        </p:xfrm>
        <a:graphic>
          <a:graphicData uri="http://schemas.openxmlformats.org/drawingml/2006/table">
            <a:tbl>
              <a:tblPr firstRow="1" bandRow="1">
                <a:tableStyleId>{5C22544A-7EE6-4342-B048-85BDC9FD1C3A}</a:tableStyleId>
              </a:tblPr>
              <a:tblGrid>
                <a:gridCol w="5835328">
                  <a:extLst>
                    <a:ext uri="{9D8B030D-6E8A-4147-A177-3AD203B41FA5}">
                      <a16:colId xmlns:a16="http://schemas.microsoft.com/office/drawing/2014/main" val="20000"/>
                    </a:ext>
                  </a:extLst>
                </a:gridCol>
              </a:tblGrid>
              <a:tr h="213256">
                <a:tc>
                  <a:txBody>
                    <a:bodyPr/>
                    <a:lstStyle/>
                    <a:p>
                      <a:endParaRPr lang="zh-CN" altLang="en-US" sz="800" i="1" dirty="0"/>
                    </a:p>
                  </a:txBody>
                  <a:tcPr/>
                </a:tc>
                <a:extLst>
                  <a:ext uri="{0D108BD9-81ED-4DB2-BD59-A6C34878D82A}">
                    <a16:rowId xmlns:a16="http://schemas.microsoft.com/office/drawing/2014/main" val="10000"/>
                  </a:ext>
                </a:extLst>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882" y="758896"/>
            <a:ext cx="2190825" cy="605857"/>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2954772329"/>
              </p:ext>
            </p:extLst>
          </p:nvPr>
        </p:nvGraphicFramePr>
        <p:xfrm>
          <a:off x="910591" y="6155100"/>
          <a:ext cx="5852160" cy="3966994"/>
        </p:xfrm>
        <a:graphic>
          <a:graphicData uri="http://schemas.openxmlformats.org/drawingml/2006/table">
            <a:tbl>
              <a:tblPr firstRow="1" bandRow="1">
                <a:tableStyleId>{5C22544A-7EE6-4342-B048-85BDC9FD1C3A}</a:tableStyleId>
              </a:tblPr>
              <a:tblGrid>
                <a:gridCol w="1572259">
                  <a:extLst>
                    <a:ext uri="{9D8B030D-6E8A-4147-A177-3AD203B41FA5}">
                      <a16:colId xmlns:a16="http://schemas.microsoft.com/office/drawing/2014/main" val="20000"/>
                    </a:ext>
                  </a:extLst>
                </a:gridCol>
                <a:gridCol w="1353821">
                  <a:extLst>
                    <a:ext uri="{9D8B030D-6E8A-4147-A177-3AD203B41FA5}">
                      <a16:colId xmlns:a16="http://schemas.microsoft.com/office/drawing/2014/main" val="20001"/>
                    </a:ext>
                  </a:extLst>
                </a:gridCol>
                <a:gridCol w="1516379">
                  <a:extLst>
                    <a:ext uri="{9D8B030D-6E8A-4147-A177-3AD203B41FA5}">
                      <a16:colId xmlns:a16="http://schemas.microsoft.com/office/drawing/2014/main" val="20002"/>
                    </a:ext>
                  </a:extLst>
                </a:gridCol>
                <a:gridCol w="1409701">
                  <a:extLst>
                    <a:ext uri="{9D8B030D-6E8A-4147-A177-3AD203B41FA5}">
                      <a16:colId xmlns:a16="http://schemas.microsoft.com/office/drawing/2014/main" val="20003"/>
                    </a:ext>
                  </a:extLst>
                </a:gridCol>
              </a:tblGrid>
              <a:tr h="35398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Undergraduate Level Course</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98119">
                <a:tc>
                  <a:txBody>
                    <a:bodyPr/>
                    <a:lstStyle/>
                    <a:p>
                      <a:pPr algn="l"/>
                      <a:r>
                        <a:rPr lang="en-US" altLang="zh-CN" sz="1000" b="0" kern="1200" dirty="0">
                          <a:solidFill>
                            <a:schemeClr val="tx1"/>
                          </a:solidFill>
                          <a:effectLst/>
                          <a:latin typeface="Times New Roman" panose="02020603050405020304" pitchFamily="18" charset="0"/>
                          <a:ea typeface="+mn-ea"/>
                          <a:cs typeface="Times New Roman" panose="02020603050405020304" pitchFamily="18" charset="0"/>
                        </a:rPr>
                        <a:t>Course for Economics </a:t>
                      </a:r>
                      <a:endParaRPr lang="zh-CN" altLang="zh-CN" sz="10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000" b="0" kern="1200" dirty="0">
                          <a:solidFill>
                            <a:schemeClr val="tx1"/>
                          </a:solidFill>
                          <a:effectLst/>
                          <a:latin typeface="Times New Roman" panose="02020603050405020304" pitchFamily="18" charset="0"/>
                          <a:ea typeface="+mn-ea"/>
                          <a:cs typeface="Times New Roman" panose="02020603050405020304" pitchFamily="18" charset="0"/>
                        </a:rPr>
                        <a:t>Course for BA</a:t>
                      </a:r>
                      <a:endParaRPr lang="zh-CN" altLang="zh-CN" sz="10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Times New Roman" panose="02020603050405020304" pitchFamily="18" charset="0"/>
                          <a:ea typeface="+mn-ea"/>
                          <a:cs typeface="Times New Roman" panose="02020603050405020304" pitchFamily="18" charset="0"/>
                        </a:rPr>
                        <a:t>Course for Finance </a:t>
                      </a:r>
                      <a:endParaRPr lang="zh-CN" altLang="zh-CN" sz="1000" b="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zh-CN" altLang="zh-CN" sz="10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l"/>
                      <a:r>
                        <a:rPr lang="en-US" altLang="zh-CN" sz="1000" b="0" kern="1200" dirty="0">
                          <a:solidFill>
                            <a:schemeClr val="tx1"/>
                          </a:solidFill>
                          <a:effectLst/>
                          <a:latin typeface="Times New Roman" panose="02020603050405020304" pitchFamily="18" charset="0"/>
                          <a:ea typeface="+mn-ea"/>
                          <a:cs typeface="Times New Roman" panose="02020603050405020304" pitchFamily="18" charset="0"/>
                        </a:rPr>
                        <a:t>Course for Accounting</a:t>
                      </a:r>
                      <a:endParaRPr lang="zh-CN" altLang="zh-CN" sz="10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3216773">
                <a:tc>
                  <a:txBody>
                    <a:bodyPr/>
                    <a:lstStyle/>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Game Theory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Environment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Health Economics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Industrial Organization Theory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Urban Economics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Labor Economics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Methods of Economic Research and Essay Writing</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Microeconomics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Introduction to Finance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Macroeconomics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Intermediate Microeconomics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International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Econometrics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Intermediate Macroeconomics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Financial Economics</a:t>
                      </a:r>
                    </a:p>
                  </a:txBody>
                  <a:tcPr/>
                </a:tc>
                <a:tc>
                  <a:txBody>
                    <a:bodyPr/>
                    <a:lstStyle/>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E-Commerce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Entrepreneurship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Organizational Behavior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Management Science Seminars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Human Resource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Operations Research and Information Management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Marketing</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Principles of Management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Probability Theory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Chinese Economy </a:t>
                      </a:r>
                      <a:endParaRPr lang="zh-CN" altLang="zh-CN" sz="9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Corporate Finance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Investment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Household Finance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Data Analysis and Statistics Software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Financial Econometrics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Computational Finance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Financial Institutions Risk Management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Derivative Pricing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Monetary Banking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Applied Finance</a:t>
                      </a:r>
                      <a:endParaRPr lang="zh-CN" altLang="zh-CN" sz="900" b="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lgn="l">
                        <a:buFont typeface="Arial" panose="020B0604020202020204" pitchFamily="34" charset="0"/>
                        <a:buChar char="•"/>
                      </a:pPr>
                      <a:endParaRPr lang="en-US" altLang="zh-CN" sz="9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Accounting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Financial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Financial Statement Analysis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Managerial Accounting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Accounting Information System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Financial Accounting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Auditing </a:t>
                      </a:r>
                      <a:endParaRPr lang="zh-CN" altLang="zh-CN" sz="9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pic>
        <p:nvPicPr>
          <p:cNvPr id="12" name="Picture 2" descr="F:\A000-程娟\0学位生\学生活动\暑期交换\IMG_20180711_1033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707"/>
          <a:stretch/>
        </p:blipFill>
        <p:spPr bwMode="auto">
          <a:xfrm>
            <a:off x="4319190" y="8699169"/>
            <a:ext cx="2363704" cy="131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1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273425755"/>
              </p:ext>
            </p:extLst>
          </p:nvPr>
        </p:nvGraphicFramePr>
        <p:xfrm>
          <a:off x="893132" y="937260"/>
          <a:ext cx="5835328" cy="213360"/>
        </p:xfrm>
        <a:graphic>
          <a:graphicData uri="http://schemas.openxmlformats.org/drawingml/2006/table">
            <a:tbl>
              <a:tblPr firstRow="1" bandRow="1">
                <a:tableStyleId>{5C22544A-7EE6-4342-B048-85BDC9FD1C3A}</a:tableStyleId>
              </a:tblPr>
              <a:tblGrid>
                <a:gridCol w="5835328">
                  <a:extLst>
                    <a:ext uri="{9D8B030D-6E8A-4147-A177-3AD203B41FA5}">
                      <a16:colId xmlns:a16="http://schemas.microsoft.com/office/drawing/2014/main" val="20000"/>
                    </a:ext>
                  </a:extLst>
                </a:gridCol>
              </a:tblGrid>
              <a:tr h="213256">
                <a:tc>
                  <a:txBody>
                    <a:bodyPr/>
                    <a:lstStyle/>
                    <a:p>
                      <a:endParaRPr lang="zh-CN" altLang="en-US" sz="800" i="1" dirty="0"/>
                    </a:p>
                  </a:txBody>
                  <a:tcPr/>
                </a:tc>
                <a:extLst>
                  <a:ext uri="{0D108BD9-81ED-4DB2-BD59-A6C34878D82A}">
                    <a16:rowId xmlns:a16="http://schemas.microsoft.com/office/drawing/2014/main" val="10000"/>
                  </a:ext>
                </a:extLst>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882" y="758896"/>
            <a:ext cx="2190825" cy="605857"/>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4041800443"/>
              </p:ext>
            </p:extLst>
          </p:nvPr>
        </p:nvGraphicFramePr>
        <p:xfrm>
          <a:off x="895351" y="1569113"/>
          <a:ext cx="5852160" cy="3879187"/>
        </p:xfrm>
        <a:graphic>
          <a:graphicData uri="http://schemas.openxmlformats.org/drawingml/2006/table">
            <a:tbl>
              <a:tblPr firstRow="1" bandRow="1">
                <a:tableStyleId>{5C22544A-7EE6-4342-B048-85BDC9FD1C3A}</a:tableStyleId>
              </a:tblPr>
              <a:tblGrid>
                <a:gridCol w="1572259">
                  <a:extLst>
                    <a:ext uri="{9D8B030D-6E8A-4147-A177-3AD203B41FA5}">
                      <a16:colId xmlns:a16="http://schemas.microsoft.com/office/drawing/2014/main" val="20000"/>
                    </a:ext>
                  </a:extLst>
                </a:gridCol>
                <a:gridCol w="1487170">
                  <a:extLst>
                    <a:ext uri="{9D8B030D-6E8A-4147-A177-3AD203B41FA5}">
                      <a16:colId xmlns:a16="http://schemas.microsoft.com/office/drawing/2014/main" val="20001"/>
                    </a:ext>
                  </a:extLst>
                </a:gridCol>
                <a:gridCol w="1383030">
                  <a:extLst>
                    <a:ext uri="{9D8B030D-6E8A-4147-A177-3AD203B41FA5}">
                      <a16:colId xmlns:a16="http://schemas.microsoft.com/office/drawing/2014/main" val="20002"/>
                    </a:ext>
                  </a:extLst>
                </a:gridCol>
                <a:gridCol w="1409701">
                  <a:extLst>
                    <a:ext uri="{9D8B030D-6E8A-4147-A177-3AD203B41FA5}">
                      <a16:colId xmlns:a16="http://schemas.microsoft.com/office/drawing/2014/main" val="20003"/>
                    </a:ext>
                  </a:extLst>
                </a:gridCol>
              </a:tblGrid>
              <a:tr h="31193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Graduate Level Course</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60177">
                <a:tc>
                  <a:txBody>
                    <a:bodyPr/>
                    <a:lstStyle/>
                    <a:p>
                      <a:pPr algn="l">
                        <a:spcAft>
                          <a:spcPts val="0"/>
                        </a:spcAft>
                      </a:pPr>
                      <a:r>
                        <a:rPr lang="en-US" sz="1000" kern="0" dirty="0">
                          <a:solidFill>
                            <a:srgbClr val="000000"/>
                          </a:solidFill>
                          <a:effectLst/>
                          <a:latin typeface="Times New Roman" panose="02020603050405020304" pitchFamily="18" charset="0"/>
                          <a:ea typeface="宋体"/>
                          <a:cs typeface="Times New Roman" panose="02020603050405020304" pitchFamily="18" charset="0"/>
                        </a:rPr>
                        <a:t>Course for Economic</a:t>
                      </a:r>
                      <a:endParaRPr lang="zh-CN" sz="1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l">
                        <a:spcAft>
                          <a:spcPts val="0"/>
                        </a:spcAft>
                      </a:pPr>
                      <a:r>
                        <a:rPr lang="en-US" sz="1000" kern="0">
                          <a:solidFill>
                            <a:srgbClr val="000000"/>
                          </a:solidFill>
                          <a:effectLst/>
                          <a:latin typeface="Times New Roman" panose="02020603050405020304" pitchFamily="18" charset="0"/>
                          <a:ea typeface="宋体"/>
                          <a:cs typeface="Times New Roman" panose="02020603050405020304" pitchFamily="18" charset="0"/>
                        </a:rPr>
                        <a:t>Courses for Management</a:t>
                      </a:r>
                      <a:endParaRPr lang="zh-CN" sz="10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l">
                        <a:spcAft>
                          <a:spcPts val="0"/>
                        </a:spcAft>
                      </a:pPr>
                      <a:r>
                        <a:rPr lang="en-US" sz="1000" kern="0">
                          <a:solidFill>
                            <a:srgbClr val="000000"/>
                          </a:solidFill>
                          <a:effectLst/>
                          <a:latin typeface="Times New Roman" panose="02020603050405020304" pitchFamily="18" charset="0"/>
                          <a:ea typeface="宋体"/>
                          <a:cs typeface="Times New Roman" panose="02020603050405020304" pitchFamily="18" charset="0"/>
                        </a:rPr>
                        <a:t>Courses for Finance </a:t>
                      </a:r>
                      <a:endParaRPr lang="zh-CN" sz="10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l">
                        <a:spcAft>
                          <a:spcPts val="0"/>
                        </a:spcAft>
                      </a:pPr>
                      <a:r>
                        <a:rPr lang="en-US" sz="1000" kern="0" dirty="0">
                          <a:solidFill>
                            <a:srgbClr val="000000"/>
                          </a:solidFill>
                          <a:effectLst/>
                          <a:latin typeface="Times New Roman" panose="02020603050405020304" pitchFamily="18" charset="0"/>
                          <a:ea typeface="宋体"/>
                          <a:cs typeface="Times New Roman" panose="02020603050405020304" pitchFamily="18" charset="0"/>
                        </a:rPr>
                        <a:t>Special course for International students</a:t>
                      </a:r>
                      <a:endParaRPr lang="zh-CN" sz="10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62457">
                <a:tc>
                  <a:txBody>
                    <a:bodyPr/>
                    <a:lstStyle/>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Advanced Econometrics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Advanced Macroeconomics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Advanced Microeconomics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Applied Econometrics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Applied Microeconomics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Development Economics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Economics Research and Practice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Empirical Industrial Organization</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Environmental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Experimental Economics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Game Theory</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Industrial Organization Theory</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International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Labor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Real Estate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Regional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Urban Economics</a:t>
                      </a:r>
                    </a:p>
                  </a:txBody>
                  <a:tcPr/>
                </a:tc>
                <a:tc>
                  <a:txBody>
                    <a:bodyPr/>
                    <a:lstStyle/>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Advanced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Advanced Operation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Consumer Behavior</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Enterprise Innovation and Entrepreneurship</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Intermediate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Management Modeling and Simulation</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Marketing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Research  Methodology and Writing </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Seminar on Management Science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Strategic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Operations Management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Organizational Behavior</a:t>
                      </a:r>
                      <a:endParaRPr lang="zh-CN" altLang="zh-CN" sz="9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Mathematic Economics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Advanced Investment</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Asset Pricing</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Corporate Finance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Financial Econometrics</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International Finance</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Money and Banking</a:t>
                      </a:r>
                    </a:p>
                    <a:p>
                      <a:pPr marL="171450" indent="-171450" algn="l">
                        <a:buFont typeface="Arial" panose="020B0604020202020204" pitchFamily="34" charset="0"/>
                        <a:buChar char="•"/>
                      </a:pPr>
                      <a:r>
                        <a:rPr lang="en-US" altLang="zh-CN" sz="900" b="0" kern="1200" dirty="0">
                          <a:solidFill>
                            <a:schemeClr val="tx1"/>
                          </a:solidFill>
                          <a:effectLst/>
                          <a:latin typeface="Times New Roman" panose="02020603050405020304" pitchFamily="18" charset="0"/>
                          <a:ea typeface="+mn-ea"/>
                          <a:cs typeface="Times New Roman" panose="02020603050405020304" pitchFamily="18" charset="0"/>
                        </a:rPr>
                        <a:t>Principles of Finance</a:t>
                      </a:r>
                      <a:endParaRPr lang="zh-CN" altLang="zh-CN" sz="9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171450" indent="-171450" algn="l">
                        <a:buFont typeface="Arial" panose="020B0604020202020204" pitchFamily="34" charset="0"/>
                        <a:buChar char="•"/>
                      </a:pPr>
                      <a:r>
                        <a:rPr lang="it-IT" altLang="zh-CN" sz="900" b="0" kern="1200" dirty="0">
                          <a:solidFill>
                            <a:schemeClr val="tx1"/>
                          </a:solidFill>
                          <a:effectLst/>
                          <a:latin typeface="Times New Roman" panose="02020603050405020304" pitchFamily="18" charset="0"/>
                          <a:ea typeface="+mn-ea"/>
                          <a:cs typeface="Times New Roman" panose="02020603050405020304" pitchFamily="18" charset="0"/>
                        </a:rPr>
                        <a:t>China Panorama</a:t>
                      </a:r>
                    </a:p>
                    <a:p>
                      <a:pPr marL="171450" indent="-171450" algn="l">
                        <a:buFont typeface="Arial" panose="020B0604020202020204" pitchFamily="34" charset="0"/>
                        <a:buChar char="•"/>
                      </a:pPr>
                      <a:r>
                        <a:rPr lang="it-IT" altLang="zh-CN" sz="900" b="0" kern="1200" dirty="0">
                          <a:solidFill>
                            <a:schemeClr val="tx1"/>
                          </a:solidFill>
                          <a:effectLst/>
                          <a:latin typeface="Times New Roman" panose="02020603050405020304" pitchFamily="18" charset="0"/>
                          <a:ea typeface="+mn-ea"/>
                          <a:cs typeface="Times New Roman" panose="02020603050405020304" pitchFamily="18" charset="0"/>
                        </a:rPr>
                        <a:t>Chinese Economy</a:t>
                      </a:r>
                    </a:p>
                    <a:p>
                      <a:pPr marL="171450" indent="-171450" algn="l">
                        <a:buFont typeface="Arial" panose="020B0604020202020204" pitchFamily="34" charset="0"/>
                        <a:buChar char="•"/>
                      </a:pPr>
                      <a:r>
                        <a:rPr lang="it-IT" altLang="zh-CN" sz="900" b="0" kern="1200" dirty="0">
                          <a:solidFill>
                            <a:schemeClr val="tx1"/>
                          </a:solidFill>
                          <a:effectLst/>
                          <a:latin typeface="Times New Roman" panose="02020603050405020304" pitchFamily="18" charset="0"/>
                          <a:ea typeface="+mn-ea"/>
                          <a:cs typeface="Times New Roman" panose="02020603050405020304" pitchFamily="18" charset="0"/>
                        </a:rPr>
                        <a:t>Chinese Language</a:t>
                      </a:r>
                      <a:endParaRPr lang="zh-CN" altLang="zh-CN" sz="9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390406387"/>
              </p:ext>
            </p:extLst>
          </p:nvPr>
        </p:nvGraphicFramePr>
        <p:xfrm>
          <a:off x="906780" y="5805975"/>
          <a:ext cx="5836920" cy="4090500"/>
        </p:xfrm>
        <a:graphic>
          <a:graphicData uri="http://schemas.openxmlformats.org/drawingml/2006/table">
            <a:tbl>
              <a:tblPr firstRow="1" bandRow="1">
                <a:tableStyleId>{5C22544A-7EE6-4342-B048-85BDC9FD1C3A}</a:tableStyleId>
              </a:tblPr>
              <a:tblGrid>
                <a:gridCol w="1945640">
                  <a:extLst>
                    <a:ext uri="{9D8B030D-6E8A-4147-A177-3AD203B41FA5}">
                      <a16:colId xmlns:a16="http://schemas.microsoft.com/office/drawing/2014/main" val="20000"/>
                    </a:ext>
                  </a:extLst>
                </a:gridCol>
                <a:gridCol w="1945640">
                  <a:extLst>
                    <a:ext uri="{9D8B030D-6E8A-4147-A177-3AD203B41FA5}">
                      <a16:colId xmlns:a16="http://schemas.microsoft.com/office/drawing/2014/main" val="20001"/>
                    </a:ext>
                  </a:extLst>
                </a:gridCol>
                <a:gridCol w="1945640">
                  <a:extLst>
                    <a:ext uri="{9D8B030D-6E8A-4147-A177-3AD203B41FA5}">
                      <a16:colId xmlns:a16="http://schemas.microsoft.com/office/drawing/2014/main" val="20002"/>
                    </a:ext>
                  </a:extLst>
                </a:gridCol>
              </a:tblGrid>
              <a:tr h="40432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Grading system</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496311">
                <a:tc gridSpan="3">
                  <a:txBody>
                    <a:bodyPr/>
                    <a:lstStyle/>
                    <a:p>
                      <a:pPr algn="just"/>
                      <a:r>
                        <a:rPr lang="en-US" altLang="zh-CN" sz="1200" b="0" dirty="0">
                          <a:latin typeface="Times New Roman" panose="02020603050405020304" pitchFamily="18" charset="0"/>
                          <a:cs typeface="Times New Roman" panose="02020603050405020304" pitchFamily="18" charset="0"/>
                        </a:rPr>
                        <a:t>Course grades are recorded based on 100-point system. Students must obtain at least 60 points in a class in order to pass and obtain course credit.</a:t>
                      </a:r>
                      <a:endParaRPr lang="zh-CN" altLang="en-US" sz="1200" b="0" dirty="0">
                        <a:latin typeface="Times New Roman" panose="02020603050405020304" pitchFamily="18" charset="0"/>
                        <a:cs typeface="Times New Roman" panose="02020603050405020304" pitchFamily="18" charset="0"/>
                      </a:endParaRPr>
                    </a:p>
                  </a:txBody>
                  <a:tcPr/>
                </a:tc>
                <a:tc hMerge="1">
                  <a:txBody>
                    <a:bodyPr/>
                    <a:lstStyle/>
                    <a:p>
                      <a:pPr algn="just"/>
                      <a:endParaRPr lang="zh-CN" altLang="en-US" sz="1200" b="0" dirty="0">
                        <a:latin typeface="Times New Roman" panose="02020603050405020304" pitchFamily="18" charset="0"/>
                        <a:cs typeface="Times New Roman" panose="02020603050405020304" pitchFamily="18" charset="0"/>
                      </a:endParaRPr>
                    </a:p>
                  </a:txBody>
                  <a:tcPr/>
                </a:tc>
                <a:tc hMerge="1">
                  <a:txBody>
                    <a:bodyPr/>
                    <a:lstStyle/>
                    <a:p>
                      <a:pPr algn="just"/>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11480">
                <a:tc gridSpan="3">
                  <a:txBody>
                    <a:bodyPr/>
                    <a:lstStyle/>
                    <a:p>
                      <a:r>
                        <a:rPr lang="en-US" altLang="zh-CN" sz="1200" b="1" dirty="0">
                          <a:latin typeface="Times New Roman" panose="02020603050405020304" pitchFamily="18" charset="0"/>
                          <a:cs typeface="Times New Roman" panose="02020603050405020304" pitchFamily="18" charset="0"/>
                        </a:rPr>
                        <a:t>Grades, scores, and Grade Point Averages (GPA) are judged according to the following scale:</a:t>
                      </a:r>
                    </a:p>
                  </a:txBody>
                  <a:tcPr/>
                </a:tc>
                <a:tc hMerge="1">
                  <a:txBody>
                    <a:bodyPr/>
                    <a:lstStyle/>
                    <a:p>
                      <a:endParaRPr lang="en-US" altLang="zh-CN" sz="1200" b="1" dirty="0">
                        <a:latin typeface="Times New Roman" panose="02020603050405020304" pitchFamily="18" charset="0"/>
                        <a:cs typeface="Times New Roman" panose="02020603050405020304" pitchFamily="18" charset="0"/>
                      </a:endParaRPr>
                    </a:p>
                  </a:txBody>
                  <a:tcPr/>
                </a:tc>
                <a:tc hMerge="1">
                  <a:txBody>
                    <a:bodyPr/>
                    <a:lstStyle/>
                    <a:p>
                      <a:endParaRPr lang="en-US" altLang="zh-CN" sz="1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03789">
                <a:tc>
                  <a:txBody>
                    <a:bodyPr/>
                    <a:lstStyle/>
                    <a:p>
                      <a:pPr algn="ctr">
                        <a:spcAft>
                          <a:spcPts val="0"/>
                        </a:spcAft>
                      </a:pPr>
                      <a:r>
                        <a:rPr lang="en-US" sz="1050" b="1" kern="100" dirty="0">
                          <a:effectLst/>
                          <a:latin typeface="Calibri"/>
                          <a:ea typeface="等线"/>
                          <a:cs typeface="Times New Roman"/>
                        </a:rPr>
                        <a:t>Scores</a:t>
                      </a:r>
                      <a:endParaRPr lang="zh-CN" sz="1050" kern="100" dirty="0">
                        <a:effectLst/>
                        <a:latin typeface="Calibri"/>
                        <a:ea typeface="宋体"/>
                        <a:cs typeface="Times New Roman"/>
                      </a:endParaRPr>
                    </a:p>
                  </a:txBody>
                  <a:tcPr marL="68580" marR="68580" marT="0" marB="0" anchor="ctr"/>
                </a:tc>
                <a:tc>
                  <a:txBody>
                    <a:bodyPr/>
                    <a:lstStyle/>
                    <a:p>
                      <a:pPr algn="ctr">
                        <a:spcAft>
                          <a:spcPts val="0"/>
                        </a:spcAft>
                      </a:pPr>
                      <a:r>
                        <a:rPr lang="en-US" sz="1050" b="1" kern="100">
                          <a:effectLst/>
                          <a:latin typeface="Calibri"/>
                          <a:ea typeface="等线"/>
                          <a:cs typeface="Times New Roman"/>
                        </a:rPr>
                        <a:t>Grade</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b="1" kern="100">
                          <a:effectLst/>
                          <a:latin typeface="Calibri"/>
                          <a:ea typeface="等线"/>
                          <a:cs typeface="Times New Roman"/>
                        </a:rPr>
                        <a:t>GPA</a:t>
                      </a:r>
                      <a:endParaRPr lang="zh-CN" sz="1050" kern="100">
                        <a:effectLst/>
                        <a:latin typeface="Calibri"/>
                        <a:ea typeface="宋体"/>
                        <a:cs typeface="Times New Roman"/>
                      </a:endParaRPr>
                    </a:p>
                  </a:txBody>
                  <a:tcPr marL="68580" marR="68580" marT="0" marB="0" anchor="ctr"/>
                </a:tc>
                <a:extLst>
                  <a:ext uri="{0D108BD9-81ED-4DB2-BD59-A6C34878D82A}">
                    <a16:rowId xmlns:a16="http://schemas.microsoft.com/office/drawing/2014/main" val="10003"/>
                  </a:ext>
                </a:extLst>
              </a:tr>
              <a:tr h="228600">
                <a:tc>
                  <a:txBody>
                    <a:bodyPr/>
                    <a:lstStyle/>
                    <a:p>
                      <a:pPr algn="ctr">
                        <a:spcAft>
                          <a:spcPts val="0"/>
                        </a:spcAft>
                      </a:pPr>
                      <a:r>
                        <a:rPr lang="en-US" sz="1050" kern="100" dirty="0">
                          <a:effectLst/>
                          <a:latin typeface="Calibri"/>
                          <a:ea typeface="等线"/>
                          <a:cs typeface="Times New Roman"/>
                        </a:rPr>
                        <a:t>95—100</a:t>
                      </a:r>
                      <a:endParaRPr lang="zh-CN" sz="1050" kern="100" dirty="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A+</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4.5-5.0</a:t>
                      </a:r>
                      <a:endParaRPr lang="zh-CN" sz="1050" kern="100">
                        <a:effectLst/>
                        <a:latin typeface="Calibri"/>
                        <a:ea typeface="宋体"/>
                        <a:cs typeface="Times New Roman"/>
                      </a:endParaRPr>
                    </a:p>
                  </a:txBody>
                  <a:tcPr marL="68580" marR="68580" marT="0" marB="0" anchor="ctr"/>
                </a:tc>
                <a:extLst>
                  <a:ext uri="{0D108BD9-81ED-4DB2-BD59-A6C34878D82A}">
                    <a16:rowId xmlns:a16="http://schemas.microsoft.com/office/drawing/2014/main" val="10004"/>
                  </a:ext>
                </a:extLst>
              </a:tr>
              <a:tr h="276225">
                <a:tc>
                  <a:txBody>
                    <a:bodyPr/>
                    <a:lstStyle/>
                    <a:p>
                      <a:pPr algn="ctr">
                        <a:spcAft>
                          <a:spcPts val="0"/>
                        </a:spcAft>
                      </a:pPr>
                      <a:r>
                        <a:rPr lang="en-US" sz="1050" kern="100">
                          <a:effectLst/>
                          <a:latin typeface="Calibri"/>
                          <a:ea typeface="等线"/>
                          <a:cs typeface="Times New Roman"/>
                        </a:rPr>
                        <a:t>90—94</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A</a:t>
                      </a:r>
                      <a:endParaRPr lang="zh-CN" sz="1050" kern="100" dirty="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4.0-4.4</a:t>
                      </a:r>
                      <a:endParaRPr lang="zh-CN" sz="1050" kern="100">
                        <a:effectLst/>
                        <a:latin typeface="Calibri"/>
                        <a:ea typeface="宋体"/>
                        <a:cs typeface="Times New Roman"/>
                      </a:endParaRPr>
                    </a:p>
                  </a:txBody>
                  <a:tcPr marL="68580" marR="68580" marT="0" marB="0" anchor="ctr"/>
                </a:tc>
                <a:extLst>
                  <a:ext uri="{0D108BD9-81ED-4DB2-BD59-A6C34878D82A}">
                    <a16:rowId xmlns:a16="http://schemas.microsoft.com/office/drawing/2014/main" val="10005"/>
                  </a:ext>
                </a:extLst>
              </a:tr>
              <a:tr h="238125">
                <a:tc>
                  <a:txBody>
                    <a:bodyPr/>
                    <a:lstStyle/>
                    <a:p>
                      <a:pPr algn="ctr">
                        <a:spcAft>
                          <a:spcPts val="0"/>
                        </a:spcAft>
                      </a:pPr>
                      <a:r>
                        <a:rPr lang="en-US" sz="1050" kern="100">
                          <a:effectLst/>
                          <a:latin typeface="Calibri"/>
                          <a:ea typeface="等线"/>
                          <a:cs typeface="Times New Roman"/>
                        </a:rPr>
                        <a:t>85—89</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A-</a:t>
                      </a:r>
                      <a:endParaRPr lang="zh-CN" sz="1050" kern="100" dirty="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3.5-3.9</a:t>
                      </a:r>
                      <a:endParaRPr lang="zh-CN" sz="1050" kern="100">
                        <a:effectLst/>
                        <a:latin typeface="Calibri"/>
                        <a:ea typeface="宋体"/>
                        <a:cs typeface="Times New Roman"/>
                      </a:endParaRPr>
                    </a:p>
                  </a:txBody>
                  <a:tcPr marL="68580" marR="68580" marT="0" marB="0" anchor="ctr"/>
                </a:tc>
                <a:extLst>
                  <a:ext uri="{0D108BD9-81ED-4DB2-BD59-A6C34878D82A}">
                    <a16:rowId xmlns:a16="http://schemas.microsoft.com/office/drawing/2014/main" val="10006"/>
                  </a:ext>
                </a:extLst>
              </a:tr>
              <a:tr h="257175">
                <a:tc>
                  <a:txBody>
                    <a:bodyPr/>
                    <a:lstStyle/>
                    <a:p>
                      <a:pPr algn="ctr">
                        <a:spcAft>
                          <a:spcPts val="0"/>
                        </a:spcAft>
                      </a:pPr>
                      <a:r>
                        <a:rPr lang="en-US" sz="1050" kern="100">
                          <a:effectLst/>
                          <a:latin typeface="Calibri"/>
                          <a:ea typeface="等线"/>
                          <a:cs typeface="Times New Roman"/>
                        </a:rPr>
                        <a:t>80—84</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B</a:t>
                      </a:r>
                      <a:endParaRPr lang="zh-CN" sz="1050" kern="100" dirty="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3.0-3.4</a:t>
                      </a:r>
                      <a:endParaRPr lang="zh-CN" sz="105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7"/>
                  </a:ext>
                </a:extLst>
              </a:tr>
              <a:tr h="276225">
                <a:tc>
                  <a:txBody>
                    <a:bodyPr/>
                    <a:lstStyle/>
                    <a:p>
                      <a:pPr algn="ctr">
                        <a:spcAft>
                          <a:spcPts val="0"/>
                        </a:spcAft>
                      </a:pPr>
                      <a:r>
                        <a:rPr lang="en-US" sz="1050" kern="100">
                          <a:effectLst/>
                          <a:latin typeface="Calibri"/>
                          <a:ea typeface="等线"/>
                          <a:cs typeface="Times New Roman"/>
                        </a:rPr>
                        <a:t>75—79</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B-</a:t>
                      </a:r>
                      <a:endParaRPr lang="zh-CN" sz="1050" kern="100" dirty="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2.5-2.9</a:t>
                      </a:r>
                      <a:endParaRPr lang="zh-CN" sz="105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8"/>
                  </a:ext>
                </a:extLst>
              </a:tr>
              <a:tr h="285750">
                <a:tc>
                  <a:txBody>
                    <a:bodyPr/>
                    <a:lstStyle/>
                    <a:p>
                      <a:pPr algn="ctr">
                        <a:spcAft>
                          <a:spcPts val="0"/>
                        </a:spcAft>
                      </a:pPr>
                      <a:r>
                        <a:rPr lang="en-US" sz="1050" kern="100">
                          <a:effectLst/>
                          <a:latin typeface="Calibri"/>
                          <a:ea typeface="等线"/>
                          <a:cs typeface="Times New Roman"/>
                        </a:rPr>
                        <a:t>70—74</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C</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2.0-2.4</a:t>
                      </a:r>
                      <a:endParaRPr lang="zh-CN" sz="105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9"/>
                  </a:ext>
                </a:extLst>
              </a:tr>
              <a:tr h="266700">
                <a:tc>
                  <a:txBody>
                    <a:bodyPr/>
                    <a:lstStyle/>
                    <a:p>
                      <a:pPr algn="ctr">
                        <a:spcAft>
                          <a:spcPts val="0"/>
                        </a:spcAft>
                      </a:pPr>
                      <a:r>
                        <a:rPr lang="en-US" sz="1050" kern="100">
                          <a:effectLst/>
                          <a:latin typeface="Calibri"/>
                          <a:ea typeface="等线"/>
                          <a:cs typeface="Times New Roman"/>
                        </a:rPr>
                        <a:t>65—69</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C-</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1.5-1.9</a:t>
                      </a:r>
                      <a:endParaRPr lang="zh-CN" sz="105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10"/>
                  </a:ext>
                </a:extLst>
              </a:tr>
              <a:tr h="294026">
                <a:tc>
                  <a:txBody>
                    <a:bodyPr/>
                    <a:lstStyle/>
                    <a:p>
                      <a:pPr algn="ctr">
                        <a:spcAft>
                          <a:spcPts val="0"/>
                        </a:spcAft>
                      </a:pPr>
                      <a:r>
                        <a:rPr lang="en-US" sz="1050" kern="100">
                          <a:effectLst/>
                          <a:latin typeface="Calibri"/>
                          <a:ea typeface="等线"/>
                          <a:cs typeface="Times New Roman"/>
                        </a:rPr>
                        <a:t>60—64</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D</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1.0-1.4</a:t>
                      </a:r>
                      <a:endParaRPr lang="zh-CN" sz="105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11"/>
                  </a:ext>
                </a:extLst>
              </a:tr>
              <a:tr h="306049">
                <a:tc>
                  <a:txBody>
                    <a:bodyPr/>
                    <a:lstStyle/>
                    <a:p>
                      <a:pPr algn="ctr">
                        <a:spcAft>
                          <a:spcPts val="0"/>
                        </a:spcAft>
                      </a:pPr>
                      <a:r>
                        <a:rPr lang="en-US" sz="1050" kern="100">
                          <a:effectLst/>
                          <a:latin typeface="Calibri"/>
                          <a:ea typeface="等线"/>
                          <a:cs typeface="Times New Roman"/>
                        </a:rPr>
                        <a:t>59 below</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a:effectLst/>
                          <a:latin typeface="Calibri"/>
                          <a:ea typeface="等线"/>
                          <a:cs typeface="Times New Roman"/>
                        </a:rPr>
                        <a:t>E</a:t>
                      </a:r>
                      <a:endParaRPr lang="zh-CN" sz="1050" kern="100">
                        <a:effectLst/>
                        <a:latin typeface="Calibri"/>
                        <a:ea typeface="宋体"/>
                        <a:cs typeface="Times New Roman"/>
                      </a:endParaRPr>
                    </a:p>
                  </a:txBody>
                  <a:tcPr marL="68580" marR="68580" marT="0" marB="0" anchor="ctr"/>
                </a:tc>
                <a:tc>
                  <a:txBody>
                    <a:bodyPr/>
                    <a:lstStyle/>
                    <a:p>
                      <a:pPr algn="ctr">
                        <a:spcAft>
                          <a:spcPts val="0"/>
                        </a:spcAft>
                      </a:pPr>
                      <a:r>
                        <a:rPr lang="en-US" sz="1050" kern="100" dirty="0">
                          <a:effectLst/>
                          <a:latin typeface="Calibri"/>
                          <a:ea typeface="等线"/>
                          <a:cs typeface="Times New Roman"/>
                        </a:rPr>
                        <a:t>0</a:t>
                      </a:r>
                      <a:endParaRPr lang="zh-CN" sz="1050" kern="1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12"/>
                  </a:ext>
                </a:extLst>
              </a:tr>
            </a:tbl>
          </a:graphicData>
        </a:graphic>
      </p:graphicFrame>
      <p:pic>
        <p:nvPicPr>
          <p:cNvPr id="11" name="图片 10"/>
          <p:cNvPicPr>
            <a:picLocks noChangeAspect="1"/>
          </p:cNvPicPr>
          <p:nvPr/>
        </p:nvPicPr>
        <p:blipFill>
          <a:blip r:embed="rId4"/>
          <a:stretch>
            <a:fillRect/>
          </a:stretch>
        </p:blipFill>
        <p:spPr>
          <a:xfrm>
            <a:off x="4149669" y="3692842"/>
            <a:ext cx="2491922" cy="1684910"/>
          </a:xfrm>
          <a:prstGeom prst="rect">
            <a:avLst/>
          </a:prstGeom>
        </p:spPr>
      </p:pic>
    </p:spTree>
    <p:extLst>
      <p:ext uri="{BB962C8B-B14F-4D97-AF65-F5344CB8AC3E}">
        <p14:creationId xmlns:p14="http://schemas.microsoft.com/office/powerpoint/2010/main" val="71800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875894770"/>
              </p:ext>
            </p:extLst>
          </p:nvPr>
        </p:nvGraphicFramePr>
        <p:xfrm>
          <a:off x="913436" y="1689103"/>
          <a:ext cx="5836920" cy="1394556"/>
        </p:xfrm>
        <a:graphic>
          <a:graphicData uri="http://schemas.openxmlformats.org/drawingml/2006/table">
            <a:tbl>
              <a:tblPr firstRow="1" bandRow="1">
                <a:tableStyleId>{5C22544A-7EE6-4342-B048-85BDC9FD1C3A}</a:tableStyleId>
              </a:tblPr>
              <a:tblGrid>
                <a:gridCol w="2034540">
                  <a:extLst>
                    <a:ext uri="{9D8B030D-6E8A-4147-A177-3AD203B41FA5}">
                      <a16:colId xmlns:a16="http://schemas.microsoft.com/office/drawing/2014/main" val="20000"/>
                    </a:ext>
                  </a:extLst>
                </a:gridCol>
                <a:gridCol w="1962151">
                  <a:extLst>
                    <a:ext uri="{9D8B030D-6E8A-4147-A177-3AD203B41FA5}">
                      <a16:colId xmlns:a16="http://schemas.microsoft.com/office/drawing/2014/main" val="20002"/>
                    </a:ext>
                  </a:extLst>
                </a:gridCol>
                <a:gridCol w="1840229">
                  <a:extLst>
                    <a:ext uri="{9D8B030D-6E8A-4147-A177-3AD203B41FA5}">
                      <a16:colId xmlns:a16="http://schemas.microsoft.com/office/drawing/2014/main" val="20004"/>
                    </a:ext>
                  </a:extLst>
                </a:gridCol>
              </a:tblGrid>
              <a:tr h="24139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Important Date</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34741">
                <a:tc>
                  <a:txBody>
                    <a:bodyPr/>
                    <a:lstStyle/>
                    <a:p>
                      <a:pPr algn="just"/>
                      <a:endParaRPr lang="zh-CN" altLang="en-US" sz="1200" b="0" dirty="0">
                        <a:latin typeface="Times New Roman" panose="02020603050405020304" pitchFamily="18" charset="0"/>
                        <a:cs typeface="Times New Roman" panose="02020603050405020304" pitchFamily="18" charset="0"/>
                      </a:endParaRPr>
                    </a:p>
                  </a:txBody>
                  <a:tcPr/>
                </a:tc>
                <a:tc>
                  <a:txBody>
                    <a:bodyPr/>
                    <a:lstStyle/>
                    <a:p>
                      <a:pPr algn="just"/>
                      <a:r>
                        <a:rPr lang="en-US" altLang="zh-CN" sz="1200" b="0" dirty="0">
                          <a:latin typeface="Times New Roman" panose="02020603050405020304" pitchFamily="18" charset="0"/>
                          <a:cs typeface="Times New Roman" panose="02020603050405020304" pitchFamily="18" charset="0"/>
                        </a:rPr>
                        <a:t>Nomination Deadline</a:t>
                      </a:r>
                      <a:endParaRPr lang="zh-CN" altLang="en-US" sz="1200" b="0" dirty="0">
                        <a:latin typeface="Times New Roman" panose="02020603050405020304" pitchFamily="18" charset="0"/>
                        <a:cs typeface="Times New Roman" panose="02020603050405020304" pitchFamily="18" charset="0"/>
                      </a:endParaRPr>
                    </a:p>
                  </a:txBody>
                  <a:tcPr/>
                </a:tc>
                <a:tc>
                  <a:txBody>
                    <a:bodyPr/>
                    <a:lstStyle/>
                    <a:p>
                      <a:pPr algn="just"/>
                      <a:r>
                        <a:rPr lang="en-US" altLang="zh-CN" sz="1200" b="0" dirty="0">
                          <a:latin typeface="Times New Roman" panose="02020603050405020304" pitchFamily="18" charset="0"/>
                          <a:cs typeface="Times New Roman" panose="02020603050405020304" pitchFamily="18" charset="0"/>
                        </a:rPr>
                        <a:t>Application Deadline</a:t>
                      </a:r>
                      <a:endParaRPr lang="zh-CN" altLang="en-US"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23850">
                <a:tc>
                  <a:txBody>
                    <a:bodyPr/>
                    <a:lstStyle/>
                    <a:p>
                      <a:r>
                        <a:rPr lang="en-US" altLang="zh-CN" sz="1200" b="1" dirty="0">
                          <a:latin typeface="Times New Roman" panose="02020603050405020304" pitchFamily="18" charset="0"/>
                          <a:cs typeface="Times New Roman" panose="02020603050405020304" pitchFamily="18" charset="0"/>
                        </a:rPr>
                        <a:t>Fall Semester and Full year</a:t>
                      </a:r>
                    </a:p>
                  </a:txBody>
                  <a:tcPr/>
                </a:tc>
                <a:tc>
                  <a:txBody>
                    <a:bodyPr/>
                    <a:lstStyle/>
                    <a:p>
                      <a:r>
                        <a:rPr lang="en-US" altLang="zh-CN" sz="1200" b="0" dirty="0">
                          <a:latin typeface="Times New Roman" panose="02020603050405020304" pitchFamily="18" charset="0"/>
                          <a:cs typeface="Times New Roman" panose="02020603050405020304" pitchFamily="18" charset="0"/>
                        </a:rPr>
                        <a:t>30 April/every year</a:t>
                      </a:r>
                    </a:p>
                  </a:txBody>
                  <a:tcPr/>
                </a:tc>
                <a:tc>
                  <a:txBody>
                    <a:bodyPr/>
                    <a:lstStyle/>
                    <a:p>
                      <a:r>
                        <a:rPr lang="en-US" altLang="zh-CN" sz="1200" b="0">
                          <a:latin typeface="Times New Roman" panose="02020603050405020304" pitchFamily="18" charset="0"/>
                          <a:cs typeface="Times New Roman" panose="02020603050405020304" pitchFamily="18" charset="0"/>
                        </a:rPr>
                        <a:t>30 </a:t>
                      </a:r>
                      <a:r>
                        <a:rPr lang="en-US" altLang="zh-CN" sz="1200" b="0" dirty="0">
                          <a:latin typeface="Times New Roman" panose="02020603050405020304" pitchFamily="18" charset="0"/>
                          <a:cs typeface="Times New Roman" panose="02020603050405020304" pitchFamily="18" charset="0"/>
                        </a:rPr>
                        <a:t>May/every year</a:t>
                      </a:r>
                    </a:p>
                  </a:txBody>
                  <a:tcPr/>
                </a:tc>
                <a:extLst>
                  <a:ext uri="{0D108BD9-81ED-4DB2-BD59-A6C34878D82A}">
                    <a16:rowId xmlns:a16="http://schemas.microsoft.com/office/drawing/2014/main" val="10002"/>
                  </a:ext>
                </a:extLst>
              </a:tr>
              <a:tr h="314325">
                <a:tc>
                  <a:txBody>
                    <a:bodyPr/>
                    <a:lstStyle/>
                    <a:p>
                      <a:r>
                        <a:rPr lang="en-US" altLang="zh-CN" sz="1200" b="1" dirty="0">
                          <a:latin typeface="Times New Roman" panose="02020603050405020304" pitchFamily="18" charset="0"/>
                          <a:cs typeface="Times New Roman" panose="02020603050405020304" pitchFamily="18" charset="0"/>
                        </a:rPr>
                        <a:t>Spring Semester</a:t>
                      </a:r>
                    </a:p>
                  </a:txBody>
                  <a:tcPr/>
                </a:tc>
                <a:tc>
                  <a:txBody>
                    <a:bodyPr/>
                    <a:lstStyle/>
                    <a:p>
                      <a:r>
                        <a:rPr lang="en-US" altLang="zh-CN" sz="1200" b="0" dirty="0">
                          <a:latin typeface="Times New Roman" panose="02020603050405020304" pitchFamily="18" charset="0"/>
                          <a:cs typeface="Times New Roman" panose="02020603050405020304" pitchFamily="18" charset="0"/>
                        </a:rPr>
                        <a:t>30 October/every year</a:t>
                      </a:r>
                    </a:p>
                  </a:txBody>
                  <a:tcPr/>
                </a:tc>
                <a:tc>
                  <a:txBody>
                    <a:bodyPr/>
                    <a:lstStyle/>
                    <a:p>
                      <a:r>
                        <a:rPr lang="en-US" altLang="zh-CN" sz="1200" b="0" dirty="0">
                          <a:latin typeface="Times New Roman" panose="02020603050405020304" pitchFamily="18" charset="0"/>
                          <a:cs typeface="Times New Roman" panose="02020603050405020304" pitchFamily="18" charset="0"/>
                        </a:rPr>
                        <a:t>30 November/ every year</a:t>
                      </a:r>
                    </a:p>
                  </a:txBody>
                  <a:tcPr/>
                </a:tc>
                <a:extLst>
                  <a:ext uri="{0D108BD9-81ED-4DB2-BD59-A6C34878D82A}">
                    <a16:rowId xmlns:a16="http://schemas.microsoft.com/office/drawing/2014/main" val="10003"/>
                  </a:ext>
                </a:extLst>
              </a:tr>
              <a:tr h="0">
                <a:tc gridSpan="3">
                  <a:txBody>
                    <a:bodyPr/>
                    <a:lstStyle/>
                    <a:p>
                      <a:endParaRPr lang="en-US" altLang="zh-CN" sz="100" b="1" dirty="0">
                        <a:latin typeface="Times New Roman" panose="02020603050405020304" pitchFamily="18" charset="0"/>
                        <a:cs typeface="Times New Roman" panose="02020603050405020304" pitchFamily="18" charset="0"/>
                      </a:endParaRPr>
                    </a:p>
                  </a:txBody>
                  <a:tcPr/>
                </a:tc>
                <a:tc hMerge="1">
                  <a:txBody>
                    <a:bodyPr/>
                    <a:lstStyle/>
                    <a:p>
                      <a:endParaRPr lang="en-US" altLang="zh-CN" sz="1200" b="0" dirty="0">
                        <a:latin typeface="Times New Roman" panose="02020603050405020304" pitchFamily="18" charset="0"/>
                        <a:cs typeface="Times New Roman" panose="02020603050405020304" pitchFamily="18" charset="0"/>
                      </a:endParaRPr>
                    </a:p>
                  </a:txBody>
                  <a:tcPr/>
                </a:tc>
                <a:tc hMerge="1">
                  <a:txBody>
                    <a:bodyPr/>
                    <a:lstStyle/>
                    <a:p>
                      <a:endParaRPr lang="en-US" altLang="zh-CN" sz="1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14239055"/>
              </p:ext>
            </p:extLst>
          </p:nvPr>
        </p:nvGraphicFramePr>
        <p:xfrm>
          <a:off x="913436" y="3408009"/>
          <a:ext cx="5852160" cy="2506490"/>
        </p:xfrm>
        <a:graphic>
          <a:graphicData uri="http://schemas.openxmlformats.org/drawingml/2006/table">
            <a:tbl>
              <a:tblPr firstRow="1" bandRow="1">
                <a:tableStyleId>{5C22544A-7EE6-4342-B048-85BDC9FD1C3A}</a:tableStyleId>
              </a:tblPr>
              <a:tblGrid>
                <a:gridCol w="1007109">
                  <a:extLst>
                    <a:ext uri="{9D8B030D-6E8A-4147-A177-3AD203B41FA5}">
                      <a16:colId xmlns:a16="http://schemas.microsoft.com/office/drawing/2014/main" val="20000"/>
                    </a:ext>
                  </a:extLst>
                </a:gridCol>
                <a:gridCol w="4845051">
                  <a:extLst>
                    <a:ext uri="{9D8B030D-6E8A-4147-A177-3AD203B41FA5}">
                      <a16:colId xmlns:a16="http://schemas.microsoft.com/office/drawing/2014/main" val="20001"/>
                    </a:ext>
                  </a:extLst>
                </a:gridCol>
              </a:tblGrid>
              <a:tr h="3119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Admission &amp; Registration</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extLst>
                  <a:ext uri="{0D108BD9-81ED-4DB2-BD59-A6C34878D82A}">
                    <a16:rowId xmlns:a16="http://schemas.microsoft.com/office/drawing/2014/main" val="10000"/>
                  </a:ext>
                </a:extLst>
              </a:tr>
              <a:tr h="53839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Procedure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Partner University nominates their selected students sending us their names, email address, study duration.  To </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3"/>
                        </a:rPr>
                        <a:t>juancheng2016@qq.com</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or </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4"/>
                        </a:rPr>
                        <a:t>chengjuan@swufe.edu.cn</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within 20 March for Fall semester and 20 September for Spring Semester.</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53839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Application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All nominated students will receive an email with the application instructions and practical information about the exchange program at SWUFE. Students complete their application online. All the required materials need to be uploaded through the online application system, like transcript of records, copy of passport, and others. </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Here is the link for online application</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5"/>
                        </a:rPr>
                        <a:t>http://swufe.17gz.org</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10002"/>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89456645"/>
              </p:ext>
            </p:extLst>
          </p:nvPr>
        </p:nvGraphicFramePr>
        <p:xfrm>
          <a:off x="893132" y="937260"/>
          <a:ext cx="5835328" cy="213360"/>
        </p:xfrm>
        <a:graphic>
          <a:graphicData uri="http://schemas.openxmlformats.org/drawingml/2006/table">
            <a:tbl>
              <a:tblPr firstRow="1" bandRow="1">
                <a:tableStyleId>{5C22544A-7EE6-4342-B048-85BDC9FD1C3A}</a:tableStyleId>
              </a:tblPr>
              <a:tblGrid>
                <a:gridCol w="5835328">
                  <a:extLst>
                    <a:ext uri="{9D8B030D-6E8A-4147-A177-3AD203B41FA5}">
                      <a16:colId xmlns:a16="http://schemas.microsoft.com/office/drawing/2014/main" val="20000"/>
                    </a:ext>
                  </a:extLst>
                </a:gridCol>
              </a:tblGrid>
              <a:tr h="213256">
                <a:tc>
                  <a:txBody>
                    <a:bodyPr/>
                    <a:lstStyle/>
                    <a:p>
                      <a:endParaRPr lang="zh-CN" altLang="en-US" sz="800" i="1" dirty="0"/>
                    </a:p>
                  </a:txBody>
                  <a:tcPr/>
                </a:tc>
                <a:extLst>
                  <a:ext uri="{0D108BD9-81ED-4DB2-BD59-A6C34878D82A}">
                    <a16:rowId xmlns:a16="http://schemas.microsoft.com/office/drawing/2014/main" val="10000"/>
                  </a:ext>
                </a:extLst>
              </a:tr>
            </a:tbl>
          </a:graphicData>
        </a:graphic>
      </p:graphicFrame>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5882" y="758896"/>
            <a:ext cx="2190825" cy="605857"/>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3115216625"/>
              </p:ext>
            </p:extLst>
          </p:nvPr>
        </p:nvGraphicFramePr>
        <p:xfrm>
          <a:off x="913436" y="6238849"/>
          <a:ext cx="5852160" cy="2921607"/>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tblGrid>
              <a:tr h="330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Acceptance Letter and Study Visa</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100060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A valid visa is the only official permit for your legal stay in China. Please monitor your visa status with great attention. To help you successfully apply for your study in China, SWUFE will send an acceptance letter and completed JW202 Form Student Pages to your home university.</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879522">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The acceptance letter and JW202 form are supposed to be sent to all incoming students from the date below when they are ready. </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End of June for Fall semester nominations.</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End of December for Spring semester nominations.</a:t>
                      </a:r>
                    </a:p>
                  </a:txBody>
                  <a:tcPr/>
                </a:tc>
                <a:extLst>
                  <a:ext uri="{0D108BD9-81ED-4DB2-BD59-A6C34878D82A}">
                    <a16:rowId xmlns:a16="http://schemas.microsoft.com/office/drawing/2014/main" val="10002"/>
                  </a:ext>
                </a:extLst>
              </a:tr>
              <a:tr h="711200">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Students need to apply for visa X1 or X2 for study in China. Within 48 hours of successful registration, students should register his/her living address at the local police station and complete all other visa-related procedures under the guidance of the RIEM office.</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971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575032698"/>
              </p:ext>
            </p:extLst>
          </p:nvPr>
        </p:nvGraphicFramePr>
        <p:xfrm>
          <a:off x="893132" y="937260"/>
          <a:ext cx="5835328" cy="213360"/>
        </p:xfrm>
        <a:graphic>
          <a:graphicData uri="http://schemas.openxmlformats.org/drawingml/2006/table">
            <a:tbl>
              <a:tblPr firstRow="1" bandRow="1">
                <a:tableStyleId>{5C22544A-7EE6-4342-B048-85BDC9FD1C3A}</a:tableStyleId>
              </a:tblPr>
              <a:tblGrid>
                <a:gridCol w="5835328">
                  <a:extLst>
                    <a:ext uri="{9D8B030D-6E8A-4147-A177-3AD203B41FA5}">
                      <a16:colId xmlns:a16="http://schemas.microsoft.com/office/drawing/2014/main" val="20000"/>
                    </a:ext>
                  </a:extLst>
                </a:gridCol>
              </a:tblGrid>
              <a:tr h="213256">
                <a:tc>
                  <a:txBody>
                    <a:bodyPr/>
                    <a:lstStyle/>
                    <a:p>
                      <a:endParaRPr lang="zh-CN" altLang="en-US" sz="800" i="1" dirty="0"/>
                    </a:p>
                  </a:txBody>
                  <a:tcPr/>
                </a:tc>
                <a:extLst>
                  <a:ext uri="{0D108BD9-81ED-4DB2-BD59-A6C34878D82A}">
                    <a16:rowId xmlns:a16="http://schemas.microsoft.com/office/drawing/2014/main" val="10000"/>
                  </a:ext>
                </a:extLst>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882" y="758896"/>
            <a:ext cx="2190825" cy="605857"/>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416488775"/>
              </p:ext>
            </p:extLst>
          </p:nvPr>
        </p:nvGraphicFramePr>
        <p:xfrm>
          <a:off x="886314" y="4088793"/>
          <a:ext cx="5852160" cy="4299149"/>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tblGrid>
              <a:tr h="3031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Come to Chengdu</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49010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Students are required arrival at Chengdu before class start date. Students</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need take class in </a:t>
                      </a:r>
                      <a:r>
                        <a:rPr lang="en-US" altLang="zh-CN" sz="1200" b="0" kern="1200" baseline="0" dirty="0" err="1">
                          <a:solidFill>
                            <a:schemeClr val="tx1"/>
                          </a:solidFill>
                          <a:effectLst/>
                          <a:latin typeface="Times New Roman" panose="02020603050405020304" pitchFamily="18" charset="0"/>
                          <a:ea typeface="+mn-ea"/>
                          <a:cs typeface="Times New Roman" panose="02020603050405020304" pitchFamily="18" charset="0"/>
                        </a:rPr>
                        <a:t>Liulin</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Campus. </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Address for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Linlin</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campus in Chinese and English as below: </a:t>
                      </a:r>
                    </a:p>
                  </a:txBody>
                  <a:tcPr/>
                </a:tc>
                <a:extLst>
                  <a:ext uri="{0D108BD9-81ED-4DB2-BD59-A6C34878D82A}">
                    <a16:rowId xmlns:a16="http://schemas.microsoft.com/office/drawing/2014/main" val="10001"/>
                  </a:ext>
                </a:extLst>
              </a:tr>
              <a:tr h="625171">
                <a:tc>
                  <a:txBody>
                    <a:bodyPr/>
                    <a:lstStyle/>
                    <a:p>
                      <a:pPr algn="just"/>
                      <a:r>
                        <a:rPr lang="zh-CN" altLang="en-US" sz="1200" b="0" kern="1200" dirty="0">
                          <a:solidFill>
                            <a:schemeClr val="tx1"/>
                          </a:solidFill>
                          <a:effectLst/>
                          <a:latin typeface="Times New Roman" panose="02020603050405020304" pitchFamily="18" charset="0"/>
                          <a:ea typeface="+mn-ea"/>
                          <a:cs typeface="Times New Roman" panose="02020603050405020304" pitchFamily="18" charset="0"/>
                        </a:rPr>
                        <a:t>中国四川省成都市温江区柳台大道</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555</a:t>
                      </a:r>
                      <a:r>
                        <a:rPr lang="zh-CN" altLang="en-US" sz="1200" b="0" kern="1200" dirty="0">
                          <a:solidFill>
                            <a:schemeClr val="tx1"/>
                          </a:solidFill>
                          <a:effectLst/>
                          <a:latin typeface="Times New Roman" panose="02020603050405020304" pitchFamily="18" charset="0"/>
                          <a:ea typeface="+mn-ea"/>
                          <a:cs typeface="Times New Roman" panose="02020603050405020304" pitchFamily="18" charset="0"/>
                        </a:rPr>
                        <a:t>号西南财经大学</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Southwestern University of Finance and Economics,</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No.555,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Liutai</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Avenue,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Wenjiang</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District, Chengdu, Sichuan,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P.R.China</a:t>
                      </a:r>
                      <a:endPar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724620">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Students who need airport pick-up service please contact RIEM office at least </a:t>
                      </a:r>
                      <a:r>
                        <a:rPr lang="en-US" altLang="zh-CN" sz="1200" b="1" kern="1200" dirty="0">
                          <a:solidFill>
                            <a:schemeClr val="tx1"/>
                          </a:solidFill>
                          <a:effectLst/>
                          <a:latin typeface="Times New Roman" panose="02020603050405020304" pitchFamily="18" charset="0"/>
                          <a:ea typeface="+mn-ea"/>
                          <a:cs typeface="Times New Roman" panose="02020603050405020304" pitchFamily="18" charset="0"/>
                        </a:rPr>
                        <a:t>ONE WEEK </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prior to Airport Pick-up Days and make sure your fight will land at time 8 am to 8 pm. The pick-up service beyond 8 am to 8 pm will not be offered. </a:t>
                      </a:r>
                    </a:p>
                  </a:txBody>
                  <a:tcPr/>
                </a:tc>
                <a:extLst>
                  <a:ext uri="{0D108BD9-81ED-4DB2-BD59-A6C34878D82A}">
                    <a16:rowId xmlns:a16="http://schemas.microsoft.com/office/drawing/2014/main" val="10003"/>
                  </a:ext>
                </a:extLst>
              </a:tr>
              <a:tr h="496859">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There are two airports in Chengdu, namely Chengdu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Shuangliu</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International Airport (CTU) and Chengdu Tianfu International Airport (TFU). The two airports are connected by subway. You can reach the two campuses of SWUFE by subway.</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926261">
                <a:tc>
                  <a:txBody>
                    <a:bodyPr/>
                    <a:lstStyle/>
                    <a:p>
                      <a:pPr algn="just"/>
                      <a:r>
                        <a:rPr lang="en-US" altLang="zh-CN" sz="1200" b="1" kern="1200" dirty="0">
                          <a:solidFill>
                            <a:schemeClr val="tx1"/>
                          </a:solidFill>
                          <a:effectLst/>
                          <a:latin typeface="Times New Roman" panose="02020603050405020304" pitchFamily="18" charset="0"/>
                          <a:ea typeface="+mn-ea"/>
                          <a:cs typeface="Times New Roman" panose="02020603050405020304" pitchFamily="18" charset="0"/>
                        </a:rPr>
                        <a:t>Subway information </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The nearest subway station to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Liulin</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campus is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Wansheng</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The nearest subway station to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Guanghua</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campus is Cultural Palace.</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4"/>
                        </a:rPr>
                        <a:t>https://www.travelchinaguide.com/cityguides/sichuan/chengdu/subway-map.htm</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573201">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Weather in Chengdu, check instant weather forecast of Chengdu by the link below:</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5"/>
                        </a:rPr>
                        <a:t>https://www.weather-forecast.com/locations/Chengdu/forecasts/latest</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567728169"/>
              </p:ext>
            </p:extLst>
          </p:nvPr>
        </p:nvGraphicFramePr>
        <p:xfrm>
          <a:off x="895774" y="1486093"/>
          <a:ext cx="5822525" cy="2318267"/>
        </p:xfrm>
        <a:graphic>
          <a:graphicData uri="http://schemas.openxmlformats.org/drawingml/2006/table">
            <a:tbl>
              <a:tblPr firstRow="1" bandRow="1">
                <a:tableStyleId>{5C22544A-7EE6-4342-B048-85BDC9FD1C3A}</a:tableStyleId>
              </a:tblPr>
              <a:tblGrid>
                <a:gridCol w="1008309">
                  <a:extLst>
                    <a:ext uri="{9D8B030D-6E8A-4147-A177-3AD203B41FA5}">
                      <a16:colId xmlns:a16="http://schemas.microsoft.com/office/drawing/2014/main" val="20000"/>
                    </a:ext>
                  </a:extLst>
                </a:gridCol>
                <a:gridCol w="4814216">
                  <a:extLst>
                    <a:ext uri="{9D8B030D-6E8A-4147-A177-3AD203B41FA5}">
                      <a16:colId xmlns:a16="http://schemas.microsoft.com/office/drawing/2014/main" val="20001"/>
                    </a:ext>
                  </a:extLst>
                </a:gridCol>
              </a:tblGrid>
              <a:tr h="3290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Campus Information</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tc hMerge="1">
                  <a:txBody>
                    <a:bodyPr/>
                    <a:lstStyle/>
                    <a:p>
                      <a:endParaRPr lang="zh-CN" altLang="en-US"/>
                    </a:p>
                  </a:txBody>
                  <a:tcPr/>
                </a:tc>
                <a:extLst>
                  <a:ext uri="{0D108BD9-81ED-4DB2-BD59-A6C34878D82A}">
                    <a16:rowId xmlns:a16="http://schemas.microsoft.com/office/drawing/2014/main" val="10000"/>
                  </a:ext>
                </a:extLst>
              </a:tr>
              <a:tr h="928021">
                <a:tc>
                  <a:txBody>
                    <a:bodyPr/>
                    <a:lstStyle/>
                    <a:p>
                      <a:r>
                        <a:rPr lang="en-US" altLang="zh-CN" sz="1200" b="1" kern="1200" dirty="0" err="1">
                          <a:solidFill>
                            <a:schemeClr val="tx1"/>
                          </a:solidFill>
                          <a:effectLst/>
                          <a:latin typeface="Times New Roman" panose="02020603050405020304" pitchFamily="18" charset="0"/>
                          <a:ea typeface="+mn-ea"/>
                          <a:cs typeface="Times New Roman" panose="02020603050405020304" pitchFamily="18" charset="0"/>
                        </a:rPr>
                        <a:t>Guanghua</a:t>
                      </a:r>
                      <a:r>
                        <a:rPr lang="en-US" altLang="zh-CN" sz="1200" b="1" kern="1200" dirty="0">
                          <a:solidFill>
                            <a:schemeClr val="tx1"/>
                          </a:solidFill>
                          <a:effectLst/>
                          <a:latin typeface="Times New Roman" panose="02020603050405020304" pitchFamily="18" charset="0"/>
                          <a:ea typeface="+mn-ea"/>
                          <a:cs typeface="Times New Roman" panose="02020603050405020304" pitchFamily="18" charset="0"/>
                        </a:rPr>
                        <a:t> Campus</a:t>
                      </a:r>
                      <a:endParaRPr lang="zh-CN" altLang="zh-CN"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Located at the west 2nd Ring in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Qingyang</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District of Chengdu, standing next to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Jinsha</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Bus Terminal,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Guanghua</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campus is the old campus of SWUFE and currently holds continuing education and language teaching courses.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1061160">
                <a:tc>
                  <a:txBody>
                    <a:bodyPr/>
                    <a:lstStyle/>
                    <a:p>
                      <a:r>
                        <a:rPr lang="en-US" altLang="zh-CN" sz="1200" b="1" kern="1200" dirty="0" err="1">
                          <a:solidFill>
                            <a:schemeClr val="tx1"/>
                          </a:solidFill>
                          <a:effectLst/>
                          <a:latin typeface="Times New Roman" panose="02020603050405020304" pitchFamily="18" charset="0"/>
                          <a:ea typeface="+mn-ea"/>
                          <a:cs typeface="Times New Roman" panose="02020603050405020304" pitchFamily="18" charset="0"/>
                        </a:rPr>
                        <a:t>Liulin</a:t>
                      </a:r>
                      <a:r>
                        <a:rPr lang="en-US" altLang="zh-CN" sz="1200" b="1" kern="1200" dirty="0">
                          <a:solidFill>
                            <a:schemeClr val="tx1"/>
                          </a:solidFill>
                          <a:effectLst/>
                          <a:latin typeface="Times New Roman" panose="02020603050405020304" pitchFamily="18" charset="0"/>
                          <a:ea typeface="+mn-ea"/>
                          <a:cs typeface="Times New Roman" panose="02020603050405020304" pitchFamily="18" charset="0"/>
                        </a:rPr>
                        <a:t> Campus</a:t>
                      </a:r>
                      <a:endParaRPr lang="zh-CN" altLang="zh-CN"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Located in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Wenjiang</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District,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Liulin</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campus is within 20 kilometers’ distance from downtown Chengdu and it is now the main campus where all undergraduates, graduates and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Phd</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students study and live. There is a subway</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line 4 </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running between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Guanghua</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campus and </a:t>
                      </a:r>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Liulin</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Campus every day. </a:t>
                      </a:r>
                      <a:endParaRPr lang="zh-CN"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t="20748" b="23370"/>
          <a:stretch/>
        </p:blipFill>
        <p:spPr>
          <a:xfrm>
            <a:off x="915703" y="8532215"/>
            <a:ext cx="5827997" cy="1342153"/>
          </a:xfrm>
          <a:prstGeom prst="rect">
            <a:avLst/>
          </a:prstGeom>
        </p:spPr>
      </p:pic>
    </p:spTree>
    <p:extLst>
      <p:ext uri="{BB962C8B-B14F-4D97-AF65-F5344CB8AC3E}">
        <p14:creationId xmlns:p14="http://schemas.microsoft.com/office/powerpoint/2010/main" val="147043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588392647"/>
              </p:ext>
            </p:extLst>
          </p:nvPr>
        </p:nvGraphicFramePr>
        <p:xfrm>
          <a:off x="893132" y="937260"/>
          <a:ext cx="5835328" cy="213360"/>
        </p:xfrm>
        <a:graphic>
          <a:graphicData uri="http://schemas.openxmlformats.org/drawingml/2006/table">
            <a:tbl>
              <a:tblPr firstRow="1" bandRow="1">
                <a:tableStyleId>{5C22544A-7EE6-4342-B048-85BDC9FD1C3A}</a:tableStyleId>
              </a:tblPr>
              <a:tblGrid>
                <a:gridCol w="5835328">
                  <a:extLst>
                    <a:ext uri="{9D8B030D-6E8A-4147-A177-3AD203B41FA5}">
                      <a16:colId xmlns:a16="http://schemas.microsoft.com/office/drawing/2014/main" val="20000"/>
                    </a:ext>
                  </a:extLst>
                </a:gridCol>
              </a:tblGrid>
              <a:tr h="213256">
                <a:tc>
                  <a:txBody>
                    <a:bodyPr/>
                    <a:lstStyle/>
                    <a:p>
                      <a:endParaRPr lang="zh-CN" altLang="en-US" sz="800" i="1" dirty="0"/>
                    </a:p>
                  </a:txBody>
                  <a:tcPr/>
                </a:tc>
                <a:extLst>
                  <a:ext uri="{0D108BD9-81ED-4DB2-BD59-A6C34878D82A}">
                    <a16:rowId xmlns:a16="http://schemas.microsoft.com/office/drawing/2014/main" val="10000"/>
                  </a:ext>
                </a:extLst>
              </a:tr>
            </a:tbl>
          </a:graphicData>
        </a:graphic>
      </p:graphicFrame>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882" y="758896"/>
            <a:ext cx="2190825" cy="605857"/>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3402765913"/>
              </p:ext>
            </p:extLst>
          </p:nvPr>
        </p:nvGraphicFramePr>
        <p:xfrm>
          <a:off x="886314" y="3583968"/>
          <a:ext cx="5852160" cy="3680991"/>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tblGrid>
              <a:tr h="3031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Off-Campus Accommodation</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58480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SWUFE doesn’t provide a student residence for exchange students. However several rental agencies can help students in finding a suitable accommodation. Rent for a two-bedroom apartment</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with all necessary facilities will be around 1500-2500 CNY/month near </a:t>
                      </a:r>
                      <a:r>
                        <a:rPr lang="en-US" altLang="zh-CN" sz="1200" b="0" kern="1200" baseline="0" dirty="0" err="1">
                          <a:solidFill>
                            <a:schemeClr val="tx1"/>
                          </a:solidFill>
                          <a:effectLst/>
                          <a:latin typeface="Times New Roman" panose="02020603050405020304" pitchFamily="18" charset="0"/>
                          <a:ea typeface="+mn-ea"/>
                          <a:cs typeface="Times New Roman" panose="02020603050405020304" pitchFamily="18" charset="0"/>
                        </a:rPr>
                        <a:t>Guanghua</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Campus or 1000-2000 CNY/month near </a:t>
                      </a:r>
                      <a:r>
                        <a:rPr lang="en-US" altLang="zh-CN" sz="1200" b="0" kern="1200" baseline="0" dirty="0" err="1">
                          <a:solidFill>
                            <a:schemeClr val="tx1"/>
                          </a:solidFill>
                          <a:effectLst/>
                          <a:latin typeface="Times New Roman" panose="02020603050405020304" pitchFamily="18" charset="0"/>
                          <a:ea typeface="+mn-ea"/>
                          <a:cs typeface="Times New Roman" panose="02020603050405020304" pitchFamily="18" charset="0"/>
                        </a:rPr>
                        <a:t>Liulin</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campus</a:t>
                      </a:r>
                      <a:endPar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368300">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Real estate agencies for your reference. </a:t>
                      </a:r>
                    </a:p>
                  </a:txBody>
                  <a:tcPr/>
                </a:tc>
                <a:extLst>
                  <a:ext uri="{0D108BD9-81ED-4DB2-BD59-A6C34878D82A}">
                    <a16:rowId xmlns:a16="http://schemas.microsoft.com/office/drawing/2014/main" val="10002"/>
                  </a:ext>
                </a:extLst>
              </a:tr>
              <a:tr h="496859">
                <a:tc>
                  <a:txBody>
                    <a:bodyPr/>
                    <a:lstStyle/>
                    <a:p>
                      <a:pPr algn="just"/>
                      <a:r>
                        <a:rPr lang="en-US" altLang="zh-CN" sz="1200" b="0" kern="1200" dirty="0" err="1">
                          <a:solidFill>
                            <a:schemeClr val="tx1"/>
                          </a:solidFill>
                          <a:effectLst/>
                          <a:latin typeface="Times New Roman" panose="02020603050405020304" pitchFamily="18" charset="0"/>
                          <a:ea typeface="+mn-ea"/>
                          <a:cs typeface="Times New Roman" panose="02020603050405020304" pitchFamily="18" charset="0"/>
                        </a:rPr>
                        <a:t>Homelink</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Estate  Tel:400-700-1001</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4"/>
                        </a:rPr>
                        <a:t>http://cd.lianjia.com/zufang/wenjiangdaxuecheng/</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541670">
                <a:tc>
                  <a:txBody>
                    <a:bodyPr/>
                    <a:lstStyle/>
                    <a:p>
                      <a:pPr algn="just"/>
                      <a:r>
                        <a:rPr lang="pt-BR" altLang="zh-CN" sz="1200" b="0" kern="1200" dirty="0">
                          <a:solidFill>
                            <a:schemeClr val="tx1"/>
                          </a:solidFill>
                          <a:effectLst/>
                          <a:latin typeface="Times New Roman" panose="02020603050405020304" pitchFamily="18" charset="0"/>
                          <a:ea typeface="+mn-ea"/>
                          <a:cs typeface="Times New Roman" panose="02020603050405020304" pitchFamily="18" charset="0"/>
                        </a:rPr>
                        <a:t>Chengdu Zufang Tel: +86 28 86053666</a:t>
                      </a:r>
                    </a:p>
                    <a:p>
                      <a:pPr algn="just"/>
                      <a:r>
                        <a:rPr lang="pt-BR"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5"/>
                        </a:rPr>
                        <a:t>https://cd.zu.fang.com/house-a0939/</a:t>
                      </a:r>
                      <a:r>
                        <a:rPr lang="pt-BR" altLang="zh-CN" sz="12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10004"/>
                  </a:ext>
                </a:extLst>
              </a:tr>
              <a:tr h="573201">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Chengdu Real Estate Tel: +86 180 3070 8461 </a:t>
                      </a:r>
                    </a:p>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hlinkClick r:id="rId6"/>
                        </a:rPr>
                        <a:t>https://www.chengduapartment.com/</a:t>
                      </a: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10005"/>
                  </a:ext>
                </a:extLst>
              </a:tr>
              <a:tr h="573201">
                <a:tc>
                  <a:txBody>
                    <a:bodyPr/>
                    <a:lstStyle/>
                    <a:p>
                      <a:pPr algn="just"/>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The above</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 information is for reference only. SWUFE does NOT recommend any 3</a:t>
                      </a:r>
                      <a:r>
                        <a:rPr lang="en-US" altLang="zh-CN" sz="1200" b="0" kern="1200" baseline="30000" dirty="0">
                          <a:solidFill>
                            <a:schemeClr val="tx1"/>
                          </a:solidFill>
                          <a:effectLst/>
                          <a:latin typeface="Times New Roman" panose="02020603050405020304" pitchFamily="18" charset="0"/>
                          <a:ea typeface="+mn-ea"/>
                          <a:cs typeface="Times New Roman" panose="02020603050405020304" pitchFamily="18" charset="0"/>
                        </a:rPr>
                        <a:t>rd</a:t>
                      </a:r>
                      <a:r>
                        <a:rPr lang="en-US" altLang="zh-CN" sz="1200" b="0" kern="1200" baseline="0" dirty="0">
                          <a:solidFill>
                            <a:schemeClr val="tx1"/>
                          </a:solidFill>
                          <a:effectLst/>
                          <a:latin typeface="Times New Roman" panose="02020603050405020304" pitchFamily="18" charset="0"/>
                          <a:ea typeface="+mn-ea"/>
                          <a:cs typeface="Times New Roman" panose="02020603050405020304" pitchFamily="18" charset="0"/>
                        </a:rPr>
                        <a:t>-party service providers or apartments.</a:t>
                      </a:r>
                      <a:endPar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4055940066"/>
              </p:ext>
            </p:extLst>
          </p:nvPr>
        </p:nvGraphicFramePr>
        <p:xfrm>
          <a:off x="889489" y="1421903"/>
          <a:ext cx="5852160" cy="1859280"/>
        </p:xfrm>
        <a:graphic>
          <a:graphicData uri="http://schemas.openxmlformats.org/drawingml/2006/table">
            <a:tbl>
              <a:tblPr firstRow="1" bandRow="1">
                <a:tableStyleId>{5C22544A-7EE6-4342-B048-85BDC9FD1C3A}</a:tableStyleId>
              </a:tblPr>
              <a:tblGrid>
                <a:gridCol w="5852160">
                  <a:extLst>
                    <a:ext uri="{9D8B030D-6E8A-4147-A177-3AD203B41FA5}">
                      <a16:colId xmlns:a16="http://schemas.microsoft.com/office/drawing/2014/main" val="20000"/>
                    </a:ext>
                  </a:extLst>
                </a:gridCol>
              </a:tblGrid>
              <a:tr h="3031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bg1"/>
                          </a:solidFill>
                          <a:effectLst/>
                          <a:latin typeface="Times New Roman" panose="02020603050405020304" pitchFamily="18" charset="0"/>
                          <a:ea typeface="+mn-ea"/>
                          <a:cs typeface="Times New Roman" panose="02020603050405020304" pitchFamily="18" charset="0"/>
                        </a:rPr>
                        <a:t>Insurance</a:t>
                      </a:r>
                      <a:endParaRPr lang="zh-CN" altLang="zh-CN" sz="1400" b="1" kern="1200" dirty="0">
                        <a:solidFill>
                          <a:schemeClr val="bg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49010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It is mandatory for every international student to purchase a Compulsory Insurance designated by us. Upon registration, students are required to pay this insurance fee. Students who fail to pay the insurance fee cannot complete the registration and will be not allowed to extend visa or attend classes. If you already have bought insurance in China (which has to: cover the whole period of your stay in China, have effectiveness no lower than the insurance we designated) and submitted a photocopy of related documents, the Compulsory Insurance will be unnecessary. </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Times New Roman" panose="02020603050405020304" pitchFamily="18" charset="0"/>
                          <a:ea typeface="+mn-ea"/>
                          <a:cs typeface="Times New Roman" panose="02020603050405020304" pitchFamily="18" charset="0"/>
                        </a:rPr>
                        <a:t>The Detailed clauses and information can be obtained at the office of RIEM.</a:t>
                      </a:r>
                    </a:p>
                  </a:txBody>
                  <a:tcPr/>
                </a:tc>
                <a:extLst>
                  <a:ext uri="{0D108BD9-81ED-4DB2-BD59-A6C34878D82A}">
                    <a16:rowId xmlns:a16="http://schemas.microsoft.com/office/drawing/2014/main" val="10001"/>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759248326"/>
              </p:ext>
            </p:extLst>
          </p:nvPr>
        </p:nvGraphicFramePr>
        <p:xfrm>
          <a:off x="943932" y="7589152"/>
          <a:ext cx="3196268" cy="2170640"/>
        </p:xfrm>
        <a:graphic>
          <a:graphicData uri="http://schemas.openxmlformats.org/drawingml/2006/table">
            <a:tbl>
              <a:tblPr firstRow="1" bandRow="1">
                <a:tableStyleId>{5C22544A-7EE6-4342-B048-85BDC9FD1C3A}</a:tableStyleId>
              </a:tblPr>
              <a:tblGrid>
                <a:gridCol w="3196268">
                  <a:extLst>
                    <a:ext uri="{9D8B030D-6E8A-4147-A177-3AD203B41FA5}">
                      <a16:colId xmlns:a16="http://schemas.microsoft.com/office/drawing/2014/main" val="20000"/>
                    </a:ext>
                  </a:extLst>
                </a:gridCol>
              </a:tblGrid>
              <a:tr h="2170640">
                <a:tc>
                  <a:txBody>
                    <a:bodyPr/>
                    <a:lstStyle/>
                    <a:p>
                      <a:r>
                        <a:rPr lang="en-US" altLang="zh-CN" sz="1800" b="1" kern="1200" dirty="0">
                          <a:solidFill>
                            <a:schemeClr val="lt1"/>
                          </a:solidFill>
                          <a:effectLst/>
                          <a:latin typeface="+mn-lt"/>
                          <a:ea typeface="+mn-ea"/>
                          <a:cs typeface="+mn-cs"/>
                        </a:rPr>
                        <a:t>Frequently Used Numbers</a:t>
                      </a:r>
                      <a:endParaRPr lang="zh-CN" altLang="zh-CN" sz="1800" b="1" kern="1200" dirty="0">
                        <a:solidFill>
                          <a:schemeClr val="lt1"/>
                        </a:solidFill>
                        <a:effectLst/>
                        <a:latin typeface="+mn-lt"/>
                        <a:ea typeface="+mn-ea"/>
                        <a:cs typeface="+mn-cs"/>
                      </a:endParaRPr>
                    </a:p>
                    <a:p>
                      <a:endParaRPr lang="en-US" altLang="zh-CN" sz="1200" b="1" kern="1200" dirty="0">
                        <a:solidFill>
                          <a:schemeClr val="lt1"/>
                        </a:solidFill>
                        <a:effectLst/>
                        <a:latin typeface="+mn-lt"/>
                        <a:ea typeface="+mn-ea"/>
                        <a:cs typeface="+mn-cs"/>
                      </a:endParaRPr>
                    </a:p>
                    <a:p>
                      <a:r>
                        <a:rPr lang="en-US" altLang="zh-CN" sz="2800" b="1" kern="1200" dirty="0">
                          <a:solidFill>
                            <a:schemeClr val="lt1"/>
                          </a:solidFill>
                          <a:effectLst/>
                          <a:latin typeface="+mn-lt"/>
                          <a:ea typeface="+mn-ea"/>
                          <a:cs typeface="+mn-cs"/>
                        </a:rPr>
                        <a:t>110 </a:t>
                      </a:r>
                      <a:r>
                        <a:rPr lang="en-US" altLang="zh-CN" sz="1600" b="1" kern="1200" dirty="0">
                          <a:solidFill>
                            <a:schemeClr val="lt1"/>
                          </a:solidFill>
                          <a:effectLst/>
                          <a:latin typeface="+mn-lt"/>
                          <a:ea typeface="+mn-ea"/>
                          <a:cs typeface="+mn-cs"/>
                        </a:rPr>
                        <a:t>Police</a:t>
                      </a:r>
                      <a:endParaRPr lang="zh-CN" altLang="zh-CN" sz="1600" b="1" kern="1200" dirty="0">
                        <a:solidFill>
                          <a:schemeClr val="lt1"/>
                        </a:solidFill>
                        <a:effectLst/>
                        <a:latin typeface="+mn-lt"/>
                        <a:ea typeface="+mn-ea"/>
                        <a:cs typeface="+mn-cs"/>
                      </a:endParaRPr>
                    </a:p>
                    <a:p>
                      <a:r>
                        <a:rPr lang="en-US" altLang="zh-CN" sz="2800" b="1" kern="1200" dirty="0">
                          <a:solidFill>
                            <a:schemeClr val="lt1"/>
                          </a:solidFill>
                          <a:effectLst/>
                          <a:latin typeface="+mn-lt"/>
                          <a:ea typeface="+mn-ea"/>
                          <a:cs typeface="+mn-cs"/>
                        </a:rPr>
                        <a:t>119 </a:t>
                      </a:r>
                      <a:r>
                        <a:rPr lang="en-US" altLang="zh-CN" sz="1600" b="1" kern="1200" dirty="0">
                          <a:solidFill>
                            <a:schemeClr val="lt1"/>
                          </a:solidFill>
                          <a:effectLst/>
                          <a:latin typeface="+mn-lt"/>
                          <a:ea typeface="+mn-ea"/>
                          <a:cs typeface="+mn-cs"/>
                        </a:rPr>
                        <a:t>Fire Department</a:t>
                      </a:r>
                      <a:endParaRPr lang="zh-CN" altLang="zh-CN" sz="1600" b="1" kern="1200" dirty="0">
                        <a:solidFill>
                          <a:schemeClr val="lt1"/>
                        </a:solidFill>
                        <a:effectLst/>
                        <a:latin typeface="+mn-lt"/>
                        <a:ea typeface="+mn-ea"/>
                        <a:cs typeface="+mn-cs"/>
                      </a:endParaRPr>
                    </a:p>
                    <a:p>
                      <a:r>
                        <a:rPr lang="en-US" altLang="zh-CN" sz="2800" b="1" kern="1200" dirty="0">
                          <a:solidFill>
                            <a:schemeClr val="lt1"/>
                          </a:solidFill>
                          <a:effectLst/>
                          <a:latin typeface="+mn-lt"/>
                          <a:ea typeface="+mn-ea"/>
                          <a:cs typeface="+mn-cs"/>
                        </a:rPr>
                        <a:t>120 </a:t>
                      </a:r>
                      <a:r>
                        <a:rPr lang="en-US" altLang="zh-CN" sz="1600" b="1" kern="1200" dirty="0">
                          <a:solidFill>
                            <a:schemeClr val="lt1"/>
                          </a:solidFill>
                          <a:effectLst/>
                          <a:latin typeface="+mn-lt"/>
                          <a:ea typeface="+mn-ea"/>
                          <a:cs typeface="+mn-cs"/>
                        </a:rPr>
                        <a:t>First Aid</a:t>
                      </a:r>
                      <a:endParaRPr lang="zh-CN" altLang="zh-CN" sz="1600" b="1" kern="1200" dirty="0">
                        <a:solidFill>
                          <a:schemeClr val="lt1"/>
                        </a:solidFill>
                        <a:effectLst/>
                        <a:latin typeface="+mn-lt"/>
                        <a:ea typeface="+mn-ea"/>
                        <a:cs typeface="+mn-cs"/>
                      </a:endParaRPr>
                    </a:p>
                    <a:p>
                      <a:endParaRPr lang="zh-CN" altLang="en-US" sz="800" i="1" dirty="0"/>
                    </a:p>
                  </a:txBody>
                  <a:tcPr/>
                </a:tc>
                <a:extLst>
                  <a:ext uri="{0D108BD9-81ED-4DB2-BD59-A6C34878D82A}">
                    <a16:rowId xmlns:a16="http://schemas.microsoft.com/office/drawing/2014/main" val="10000"/>
                  </a:ext>
                </a:extLst>
              </a:tr>
            </a:tbl>
          </a:graphicData>
        </a:graphic>
      </p:graphicFrame>
      <p:pic>
        <p:nvPicPr>
          <p:cNvPr id="16" name="图片 15"/>
          <p:cNvPicPr>
            <a:picLocks noChangeAspect="1"/>
          </p:cNvPicPr>
          <p:nvPr/>
        </p:nvPicPr>
        <p:blipFill>
          <a:blip r:embed="rId7"/>
          <a:stretch>
            <a:fillRect/>
          </a:stretch>
        </p:blipFill>
        <p:spPr>
          <a:xfrm>
            <a:off x="4606153" y="7594600"/>
            <a:ext cx="2124847" cy="2165192"/>
          </a:xfrm>
          <a:prstGeom prst="rect">
            <a:avLst/>
          </a:prstGeom>
        </p:spPr>
      </p:pic>
    </p:spTree>
    <p:extLst>
      <p:ext uri="{BB962C8B-B14F-4D97-AF65-F5344CB8AC3E}">
        <p14:creationId xmlns:p14="http://schemas.microsoft.com/office/powerpoint/2010/main" val="3526150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6787</TotalTime>
  <Words>2155</Words>
  <Application>Microsoft Office PowerPoint</Application>
  <PresentationFormat>自定义</PresentationFormat>
  <Paragraphs>276</Paragraphs>
  <Slides>8</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等线</vt:lpstr>
      <vt:lpstr>宋体</vt:lpstr>
      <vt:lpstr>Arial</vt:lpstr>
      <vt:lpstr>Calibri</vt:lpstr>
      <vt:lpstr>Tahoma</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Master</dc:creator>
  <cp:lastModifiedBy>DELL</cp:lastModifiedBy>
  <cp:revision>240</cp:revision>
  <cp:lastPrinted>2018-11-30T08:42:04Z</cp:lastPrinted>
  <dcterms:modified xsi:type="dcterms:W3CDTF">2025-01-21T07:00:55Z</dcterms:modified>
</cp:coreProperties>
</file>